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8"/>
  </p:notesMasterIdLst>
  <p:sldIdLst>
    <p:sldId id="458" r:id="rId2"/>
    <p:sldId id="459" r:id="rId3"/>
    <p:sldId id="264" r:id="rId4"/>
    <p:sldId id="265" r:id="rId5"/>
    <p:sldId id="271" r:id="rId6"/>
    <p:sldId id="268" r:id="rId7"/>
    <p:sldId id="269" r:id="rId8"/>
    <p:sldId id="473" r:id="rId9"/>
    <p:sldId id="472" r:id="rId10"/>
    <p:sldId id="381" r:id="rId11"/>
    <p:sldId id="290" r:id="rId12"/>
    <p:sldId id="405" r:id="rId13"/>
    <p:sldId id="408" r:id="rId14"/>
    <p:sldId id="406" r:id="rId15"/>
    <p:sldId id="407" r:id="rId16"/>
    <p:sldId id="272" r:id="rId17"/>
    <p:sldId id="411" r:id="rId18"/>
    <p:sldId id="412" r:id="rId19"/>
    <p:sldId id="413" r:id="rId20"/>
    <p:sldId id="414" r:id="rId21"/>
    <p:sldId id="474" r:id="rId22"/>
    <p:sldId id="409" r:id="rId23"/>
    <p:sldId id="416" r:id="rId24"/>
    <p:sldId id="350" r:id="rId25"/>
    <p:sldId id="278" r:id="rId26"/>
    <p:sldId id="273" r:id="rId27"/>
    <p:sldId id="352" r:id="rId28"/>
    <p:sldId id="274" r:id="rId29"/>
    <p:sldId id="353" r:id="rId30"/>
    <p:sldId id="384" r:id="rId31"/>
    <p:sldId id="388" r:id="rId32"/>
    <p:sldId id="362" r:id="rId33"/>
    <p:sldId id="363" r:id="rId34"/>
    <p:sldId id="303" r:id="rId35"/>
    <p:sldId id="283" r:id="rId36"/>
    <p:sldId id="284" r:id="rId37"/>
    <p:sldId id="285" r:id="rId38"/>
    <p:sldId id="386" r:id="rId39"/>
    <p:sldId id="357" r:id="rId40"/>
    <p:sldId id="355" r:id="rId41"/>
    <p:sldId id="289" r:id="rId42"/>
    <p:sldId id="291" r:id="rId43"/>
    <p:sldId id="293" r:id="rId44"/>
    <p:sldId id="364" r:id="rId45"/>
    <p:sldId id="358" r:id="rId46"/>
    <p:sldId id="279" r:id="rId47"/>
    <p:sldId id="280" r:id="rId48"/>
    <p:sldId id="393" r:id="rId49"/>
    <p:sldId id="297" r:id="rId50"/>
    <p:sldId id="298" r:id="rId51"/>
    <p:sldId id="299" r:id="rId52"/>
    <p:sldId id="300" r:id="rId53"/>
    <p:sldId id="301" r:id="rId54"/>
    <p:sldId id="389" r:id="rId55"/>
    <p:sldId id="390" r:id="rId56"/>
    <p:sldId id="359" r:id="rId57"/>
    <p:sldId id="417" r:id="rId58"/>
    <p:sldId id="392" r:id="rId59"/>
    <p:sldId id="302" r:id="rId60"/>
    <p:sldId id="391" r:id="rId61"/>
    <p:sldId id="288" r:id="rId62"/>
    <p:sldId id="360" r:id="rId63"/>
    <p:sldId id="311" r:id="rId64"/>
    <p:sldId id="310" r:id="rId65"/>
    <p:sldId id="397" r:id="rId66"/>
    <p:sldId id="403" r:id="rId67"/>
    <p:sldId id="402" r:id="rId68"/>
    <p:sldId id="380" r:id="rId69"/>
    <p:sldId id="421" r:id="rId70"/>
    <p:sldId id="422" r:id="rId71"/>
    <p:sldId id="305" r:id="rId72"/>
    <p:sldId id="306" r:id="rId73"/>
    <p:sldId id="428" r:id="rId74"/>
    <p:sldId id="401" r:id="rId75"/>
    <p:sldId id="398" r:id="rId76"/>
    <p:sldId id="399" r:id="rId77"/>
    <p:sldId id="379" r:id="rId78"/>
    <p:sldId id="308" r:id="rId79"/>
    <p:sldId id="307" r:id="rId80"/>
    <p:sldId id="430" r:id="rId81"/>
    <p:sldId id="431" r:id="rId82"/>
    <p:sldId id="432" r:id="rId83"/>
    <p:sldId id="471" r:id="rId84"/>
    <p:sldId id="424" r:id="rId85"/>
    <p:sldId id="433" r:id="rId86"/>
    <p:sldId id="304" r:id="rId87"/>
    <p:sldId id="394" r:id="rId88"/>
    <p:sldId id="395" r:id="rId89"/>
    <p:sldId id="331" r:id="rId90"/>
    <p:sldId id="434" r:id="rId91"/>
    <p:sldId id="443" r:id="rId92"/>
    <p:sldId id="448" r:id="rId93"/>
    <p:sldId id="445" r:id="rId94"/>
    <p:sldId id="446" r:id="rId95"/>
    <p:sldId id="447" r:id="rId96"/>
    <p:sldId id="449" r:id="rId97"/>
    <p:sldId id="436" r:id="rId98"/>
    <p:sldId id="435" r:id="rId99"/>
    <p:sldId id="470" r:id="rId100"/>
    <p:sldId id="442" r:id="rId101"/>
    <p:sldId id="438" r:id="rId102"/>
    <p:sldId id="452" r:id="rId103"/>
    <p:sldId id="366" r:id="rId104"/>
    <p:sldId id="456" r:id="rId105"/>
    <p:sldId id="367" r:id="rId106"/>
    <p:sldId id="320" r:id="rId107"/>
    <p:sldId id="453" r:id="rId108"/>
    <p:sldId id="318" r:id="rId109"/>
    <p:sldId id="317" r:id="rId110"/>
    <p:sldId id="314" r:id="rId111"/>
    <p:sldId id="315" r:id="rId112"/>
    <p:sldId id="396" r:id="rId113"/>
    <p:sldId id="324" r:id="rId114"/>
    <p:sldId id="457" r:id="rId115"/>
    <p:sldId id="321" r:id="rId116"/>
    <p:sldId id="322" r:id="rId117"/>
    <p:sldId id="368" r:id="rId118"/>
    <p:sldId id="369" r:id="rId119"/>
    <p:sldId id="370" r:id="rId120"/>
    <p:sldId id="330" r:id="rId121"/>
    <p:sldId id="329" r:id="rId122"/>
    <p:sldId id="333" r:id="rId123"/>
    <p:sldId id="334" r:id="rId124"/>
    <p:sldId id="335" r:id="rId125"/>
    <p:sldId id="336" r:id="rId126"/>
    <p:sldId id="337" r:id="rId127"/>
    <p:sldId id="338" r:id="rId128"/>
    <p:sldId id="376" r:id="rId129"/>
    <p:sldId id="383" r:id="rId130"/>
    <p:sldId id="476" r:id="rId131"/>
    <p:sldId id="340" r:id="rId132"/>
    <p:sldId id="341" r:id="rId133"/>
    <p:sldId id="342" r:id="rId134"/>
    <p:sldId id="343" r:id="rId135"/>
    <p:sldId id="344" r:id="rId136"/>
    <p:sldId id="425" r:id="rId137"/>
    <p:sldId id="419" r:id="rId138"/>
    <p:sldId id="420" r:id="rId139"/>
    <p:sldId id="345" r:id="rId140"/>
    <p:sldId id="346" r:id="rId141"/>
    <p:sldId id="477" r:id="rId142"/>
    <p:sldId id="348" r:id="rId143"/>
    <p:sldId id="349" r:id="rId144"/>
    <p:sldId id="479" r:id="rId145"/>
    <p:sldId id="347" r:id="rId146"/>
    <p:sldId id="480" r:id="rId1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2" autoAdjust="0"/>
    <p:restoredTop sz="94660"/>
  </p:normalViewPr>
  <p:slideViewPr>
    <p:cSldViewPr>
      <p:cViewPr varScale="1">
        <p:scale>
          <a:sx n="180" d="100"/>
          <a:sy n="18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137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15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7A9D0-719D-4230-9620-6AEFB19E619B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5C210-F6D4-466B-932A-23780A680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09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38843116-CD2F-4468-B7AB-A7822186443A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3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80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CAD88235-15E3-42D8-BF87-33A323C5975F}" type="slidenum">
              <a:rPr lang="en-US" alt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24</a:t>
            </a:fld>
            <a:endParaRPr lang="en-US" alt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9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E6AC1147-E64F-4777-9DC4-468D7281950B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25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9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9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958AEB56-9EFE-48B0-B70F-54E8CD60EB05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26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13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13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6285AA72-719E-4DED-B6B5-58560832256E}" type="slidenum">
              <a:rPr lang="en-US" alt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27</a:t>
            </a:fld>
            <a:endParaRPr lang="en-US" alt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18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9DD62C82-872E-48A2-90A4-22230A71C31C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28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5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5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D9EB8B8E-15A4-489D-B597-536A406E7981}" type="slidenum">
              <a:rPr lang="en-US" alt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29</a:t>
            </a:fld>
            <a:endParaRPr lang="en-US" alt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39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2519343-8ABD-46CE-B26A-A0788B17E8FA}" type="slidenum">
              <a:rPr lang="en-US" alt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32</a:t>
            </a:fld>
            <a:endParaRPr lang="en-US" alt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49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E76D3F0A-26D4-4DEB-870C-FF8CEAAA929A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34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2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22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542831BB-5824-448E-8728-9291DEA2F505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35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5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8F5151F5-B84C-4286-9B9E-076E518D8D3A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36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6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6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0B649BB1-0262-4EE4-97C2-E17F85321E91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5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7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CE6B6F6A-FC12-47C6-AF41-126A7E0DE3B5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37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7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66E34FC6-379D-4457-B4B8-190D52B92B50}" type="slidenum">
              <a:rPr lang="en-US" alt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39</a:t>
            </a:fld>
            <a:endParaRPr lang="en-US" alt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300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2CB26377-E8E6-45AE-9BED-70287F78F4D8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41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1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1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C5045237-F1B5-4D3C-A783-D23A26470F32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42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2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54C8A4BC-8646-4FD7-AF7E-CA40ED4D1BD6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43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3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1E7A28F4-5397-4630-9083-0F23543DB4B3}" type="slidenum">
              <a:rPr lang="en-US" alt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44</a:t>
            </a:fld>
            <a:endParaRPr lang="en-US" alt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34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7BAC02D7-A0DC-4F87-9735-8ECE7462D0F1}" type="slidenum">
              <a:rPr lang="en-US" alt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45</a:t>
            </a:fld>
            <a:endParaRPr lang="en-US" alt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36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6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E2234414-CCE3-4763-BF14-2919164E91DA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46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0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0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32A290CF-D22F-4800-92FD-6F226A8B6735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47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1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1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08F566F5-2F4A-4C5B-A48C-523CB899351F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49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4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73EFF26F-C032-4B97-9457-1B83BFC0A5C8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6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00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7DE9E4AF-F560-42EB-9B82-7D74F6178114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50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7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7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D0B24175-C793-4FF2-AD4E-FF1B145F9C49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51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8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8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760C791D-6534-4F5C-B355-DB04B4D80362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52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9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9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06A9A023-C892-4EC7-B7DA-BF8B8C35C17F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53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0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0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21C503A5-E065-4726-859E-B1C6C91951E2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59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5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5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62B0F067-8D36-482B-AA97-D4CEA7D58570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61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0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0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AF846D03-6F0E-4CF9-9514-C9F34FC7BE19}" type="slidenum">
              <a:rPr lang="en-US" alt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62</a:t>
            </a:fld>
            <a:endParaRPr lang="en-US" alt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46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6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9F276D94-0B6E-4125-81DA-2291820E801B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63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6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6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6D23BA52-6D0B-4F13-A140-A61F8035887F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64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BC199915-B900-459B-B524-1E6CCB016060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71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2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25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34988EC3-F667-4B4E-A21C-05E129B5287E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7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10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B29BE59F-C082-476A-BDC1-2C08B2E9DD00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72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7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7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FF3C8735-A216-4B96-BC8B-D27563EF8CF6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78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9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9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AA49F11B-72FB-4066-B8F2-540F5BA16009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79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8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8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373745C0-481E-458D-8ABB-4FAA2FB48DE9}" type="slidenum">
              <a:rPr lang="en-US" alt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83</a:t>
            </a:fld>
            <a:endParaRPr lang="en-US" alt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0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0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E3C64E7A-4067-49FD-A625-325247AA9BAB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86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5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5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94A40B2D-8FFD-4259-BCB7-0EFAFC595CCA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89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5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F4C0480D-691D-48ED-BE19-CCB2C897057C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99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1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1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4E6CAB1F-2CDB-4E20-82B4-C2EE1403576F}" type="slidenum">
              <a:rPr lang="en-US" alt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103</a:t>
            </a:fld>
            <a:endParaRPr lang="en-US" alt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164DB43F-9B28-489A-887B-1981378F2D14}" type="slidenum">
              <a:rPr lang="en-US" alt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105</a:t>
            </a:fld>
            <a:endParaRPr lang="en-US" alt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4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46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31A37D42-F3C3-4DAC-92D7-669207E96FCD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106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3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3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BAFB2F9A-0490-407C-BEE1-71CE13FEEAE5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8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3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56B748FE-50E8-4AA4-85FF-FD165EF1FE02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108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0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07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DB3655BB-392A-435E-AF68-6CFCA1C17AC7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110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7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7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70686CED-F83C-4D21-97EC-C7473D40B85D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111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8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8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89C317A8-8533-4DA8-8CAD-F6080EA51137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113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6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6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7D8CE8E4-069E-4961-A1F2-36EB3351EC83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115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1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1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950FA491-09DF-4EB0-B893-1997DE9A61D5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116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4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B7F5BA53-A1D6-4006-918E-E8A19E3EA16A}" type="slidenum">
              <a:rPr lang="en-US" alt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117</a:t>
            </a:fld>
            <a:endParaRPr lang="en-US" alt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9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9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5B794D25-218F-4D71-A99C-9A3EE0790C60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120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2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2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87050265-4103-41FA-BF29-18FF72A6BE35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121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9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9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0C513D30-C0ED-4C46-A636-87A24BAC5109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122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7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70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E2F3D0DD-EE6F-4D56-9431-7E31EDCBAB96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9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20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1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9FDFFEC2-231A-4385-9D49-2A3B702EBC4C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123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8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8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2F57A140-07AB-4BC0-ACAA-8B055BA452F0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124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91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91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1B6D6381-1566-4657-BCDD-9C5505003AF6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125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0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01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0AFED786-D502-43DB-BE24-CC16058BC0D2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126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1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1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B5A9390F-4E33-4E47-88E5-836784BB8D9B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127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32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32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448211AB-75CD-4350-BF33-EBD5A367C88C}" type="slidenum">
              <a:rPr lang="en-US" alt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128</a:t>
            </a:fld>
            <a:endParaRPr lang="en-US" alt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3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3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5050171C-BDD3-4445-9AE6-E319C9D9E732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130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5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7EC44E8E-0CCF-4FD3-A397-83235FAC5D88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131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63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63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185B7DA3-477C-40FC-ACE2-3C8B2C33A0DF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132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83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83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3AEA76F6-FF99-422F-BB6A-19DC6D54E089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133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04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04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B7444366-9688-4B13-B012-D07DC301F100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11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6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6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A4D9B4E2-E942-40D4-9A18-DF6DB8AFF855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134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14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14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A5478033-0661-4F54-904C-B8A7B0BCB03E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135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24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24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F80A3DA7-5029-43C4-9DD7-160D6B8A5C60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139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16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16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51B87437-DDFF-4498-ADB9-C61D833209EC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140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26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26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805492E5-AB4B-478D-B7E8-BAC84FFDAB95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141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34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34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14BDFB68-5575-4ED5-9292-EC75F075006F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142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37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37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FA9BC193-F9E9-4D37-8181-0884FB5DB5AD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143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4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24293033-B6BC-4051-96FE-4E60EE4EDD7B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144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65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65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72DB8652-7C61-412A-AA64-F8E0B9F8AC8A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16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23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23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C8DC5348-BD71-455C-B0BE-E39E69CCC8BE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>
                <a:buFont typeface="Times New Roman" pitchFamily="18" charset="0"/>
                <a:buNone/>
              </a:pPr>
              <a:t>21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4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CCCFE-74C9-4C0F-9DA6-C00B55F0832C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B0AA-6E69-4A4D-A25E-5D5D263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15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CCCFE-74C9-4C0F-9DA6-C00B55F0832C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B0AA-6E69-4A4D-A25E-5D5D263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26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CCCFE-74C9-4C0F-9DA6-C00B55F0832C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B0AA-6E69-4A4D-A25E-5D5D263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46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4684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5/21/16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1A2DF-8E5E-47E4-8A4A-57727E9023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70307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CCCFE-74C9-4C0F-9DA6-C00B55F0832C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B0AA-6E69-4A4D-A25E-5D5D263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3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CCCFE-74C9-4C0F-9DA6-C00B55F0832C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B0AA-6E69-4A4D-A25E-5D5D263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6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CCCFE-74C9-4C0F-9DA6-C00B55F0832C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B0AA-6E69-4A4D-A25E-5D5D263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95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CCCFE-74C9-4C0F-9DA6-C00B55F0832C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B0AA-6E69-4A4D-A25E-5D5D263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81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CCCFE-74C9-4C0F-9DA6-C00B55F0832C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B0AA-6E69-4A4D-A25E-5D5D263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44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CCCFE-74C9-4C0F-9DA6-C00B55F0832C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B0AA-6E69-4A4D-A25E-5D5D263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98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CCCFE-74C9-4C0F-9DA6-C00B55F0832C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B0AA-6E69-4A4D-A25E-5D5D263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81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CCCFE-74C9-4C0F-9DA6-C00B55F0832C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B0AA-6E69-4A4D-A25E-5D5D263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26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CCCFE-74C9-4C0F-9DA6-C00B55F0832C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AB0AA-6E69-4A4D-A25E-5D5D263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0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10" Type="http://schemas.openxmlformats.org/officeDocument/2006/relationships/image" Target="../media/image139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5.jpe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13" Type="http://schemas.openxmlformats.org/officeDocument/2006/relationships/image" Target="../media/image166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12" Type="http://schemas.openxmlformats.org/officeDocument/2006/relationships/image" Target="../media/image165.jpeg"/><Relationship Id="rId2" Type="http://schemas.openxmlformats.org/officeDocument/2006/relationships/notesSlide" Target="../notesSlides/notesSlide76.xml"/><Relationship Id="rId16" Type="http://schemas.openxmlformats.org/officeDocument/2006/relationships/image" Target="../media/image16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9.jpeg"/><Relationship Id="rId11" Type="http://schemas.openxmlformats.org/officeDocument/2006/relationships/image" Target="../media/image164.jpeg"/><Relationship Id="rId5" Type="http://schemas.openxmlformats.org/officeDocument/2006/relationships/image" Target="../media/image158.jpeg"/><Relationship Id="rId15" Type="http://schemas.openxmlformats.org/officeDocument/2006/relationships/image" Target="../media/image168.jpeg"/><Relationship Id="rId10" Type="http://schemas.openxmlformats.org/officeDocument/2006/relationships/image" Target="../media/image163.jpeg"/><Relationship Id="rId4" Type="http://schemas.openxmlformats.org/officeDocument/2006/relationships/image" Target="../media/image157.jpeg"/><Relationship Id="rId9" Type="http://schemas.openxmlformats.org/officeDocument/2006/relationships/image" Target="../media/image162.jpeg"/><Relationship Id="rId14" Type="http://schemas.openxmlformats.org/officeDocument/2006/relationships/image" Target="../media/image167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6700" y="457200"/>
            <a:ext cx="8610600" cy="5971044"/>
            <a:chOff x="-9525" y="429756"/>
            <a:chExt cx="8610600" cy="5971044"/>
          </a:xfrm>
        </p:grpSpPr>
        <p:pic>
          <p:nvPicPr>
            <p:cNvPr id="72710" name="Picture 6" descr="Image result for explorers club fla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3151" y="2806700"/>
              <a:ext cx="3905249" cy="260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590675" y="5385137"/>
              <a:ext cx="5410200" cy="101566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Explorers Club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 Nov. 2016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9525" y="429756"/>
              <a:ext cx="8610600" cy="230832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Heard Island 2016</a:t>
              </a:r>
            </a:p>
            <a:p>
              <a:pPr algn="ctr"/>
              <a:r>
                <a:rPr lang="en-US" sz="3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Robert W. Schmieder</a:t>
              </a:r>
            </a:p>
            <a:p>
              <a:pPr algn="ctr"/>
              <a:r>
                <a:rPr lang="en-US" sz="3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Cordell Expeditions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4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__HD_2016_POST-EXPEDITION\__HD_2016_PPT\_PPT_HD_2016_EC_18_Nov_2016\addl_images\001_IMG_198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2970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60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J:\__HD_2016_POST-EXPEDITION\__HD_2016_PPT\_PPT_HD_2016_EC_18_Nov_2016\addl_images\Clip_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0140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64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J:\__HD_2016_POST-EXPEDITION\__HD_2016_PPT\_PPT_HD_2016_EC_18_Nov_2016\addl_images\Clip_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140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44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J:\__HD_2016_POST-EXPEDITION\__HD_2016_PPT\_PPT_HD_2016_EC_18_Nov_2016\addl_images\2016_b_85_Braveheart_actual_track_2016_v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24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5600" y="0"/>
            <a:ext cx="11023600" cy="868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60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J:\__HD_2016_POST-EXPEDITION\__HD_2016_AAD\_HD_2016_AAD_Report_Full\images_HD_2016_AAD_Report_Full\5. FIELD RESEARCH\Stephenson Lagoon\Tarn\Clip_3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101299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14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060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4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G:\__PPTs\_PPTs_2016\_PPT_HD_2016_W9DXCC_Chicago_17_Sep_2016\images\1024\2016_b_91_Unnamed_Lagoon_2007-2014_sidebyside_crop_circles_crop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1295400"/>
            <a:ext cx="9372600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1"/>
          <p:cNvSpPr>
            <a:spLocks noChangeArrowheads="1"/>
          </p:cNvSpPr>
          <p:nvPr/>
        </p:nvSpPr>
        <p:spPr bwMode="auto">
          <a:xfrm>
            <a:off x="4572000" y="1143000"/>
            <a:ext cx="152400" cy="5715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5715000" y="407754"/>
            <a:ext cx="2631585" cy="646331"/>
            <a:chOff x="4215626" y="457200"/>
            <a:chExt cx="2631585" cy="646331"/>
          </a:xfrm>
        </p:grpSpPr>
        <p:sp>
          <p:nvSpPr>
            <p:cNvPr id="6" name="TextBox 12"/>
            <p:cNvSpPr txBox="1">
              <a:spLocks noChangeArrowheads="1"/>
            </p:cNvSpPr>
            <p:nvPr/>
          </p:nvSpPr>
          <p:spPr bwMode="auto">
            <a:xfrm>
              <a:off x="4876800" y="457200"/>
              <a:ext cx="197041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600" dirty="0" smtClean="0">
                  <a:solidFill>
                    <a:schemeClr val="bg1"/>
                  </a:solidFill>
                </a:rPr>
                <a:t>Ice slump</a:t>
              </a:r>
              <a:endParaRPr lang="en-US" alt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4215626" y="506646"/>
              <a:ext cx="508774" cy="508647"/>
            </a:xfrm>
            <a:prstGeom prst="ellips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7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J:\__HD_2016_POST-EXPEDITION\__HD_2016_AAD\_HD_2016_AAD_Report_Full\images_HD_2016_AAD_Report_Full\5. FIELD RESEARCH\Stephenson Lagoon\Glacier\Glacier_features_touchup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1400" y="0"/>
            <a:ext cx="1018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3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0" y="-7938"/>
            <a:ext cx="11734800" cy="701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09600" y="609600"/>
            <a:ext cx="2798484" cy="607539"/>
            <a:chOff x="-714374" y="952177"/>
            <a:chExt cx="2798484" cy="607539"/>
          </a:xfrm>
        </p:grpSpPr>
        <p:sp>
          <p:nvSpPr>
            <p:cNvPr id="6" name="Oval 8"/>
            <p:cNvSpPr>
              <a:spLocks noChangeArrowheads="1"/>
            </p:cNvSpPr>
            <p:nvPr/>
          </p:nvSpPr>
          <p:spPr bwMode="auto">
            <a:xfrm>
              <a:off x="-714374" y="1001623"/>
              <a:ext cx="508774" cy="508647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TextBox 13"/>
            <p:cNvSpPr txBox="1">
              <a:spLocks noChangeArrowheads="1"/>
            </p:cNvSpPr>
            <p:nvPr/>
          </p:nvSpPr>
          <p:spPr bwMode="auto">
            <a:xfrm>
              <a:off x="-152400" y="952177"/>
              <a:ext cx="2236510" cy="607539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en-US" sz="3600" dirty="0">
                  <a:solidFill>
                    <a:schemeClr val="accent2"/>
                  </a:solidFill>
                </a:rPr>
                <a:t>Blue gash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232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5/21/16</a:t>
            </a:r>
            <a:endParaRPr lang="en-US" altLang="en-US"/>
          </a:p>
        </p:txBody>
      </p:sp>
      <p:pic>
        <p:nvPicPr>
          <p:cNvPr id="276482" name="Picture 2" descr="J:\__HD_2016_POST-EXPEDITION\__HD_2016_NEWSLETTERS\Newsletter_02_07\images\Stephenson_Lagoon_entrance_crop_crop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3900" y="761999"/>
            <a:ext cx="10446487" cy="531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35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8" y="677863"/>
            <a:ext cx="8843962" cy="544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2111375" y="152400"/>
            <a:ext cx="492125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>
                <a:solidFill>
                  <a:schemeClr val="bg1"/>
                </a:solidFill>
              </a:rPr>
              <a:t>THE AIRBEAM SHELTER</a:t>
            </a:r>
          </a:p>
        </p:txBody>
      </p:sp>
    </p:spTree>
    <p:extLst>
      <p:ext uri="{BB962C8B-B14F-4D97-AF65-F5344CB8AC3E}">
        <p14:creationId xmlns:p14="http://schemas.microsoft.com/office/powerpoint/2010/main" val="159436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5779" name="TextBox 3"/>
          <p:cNvSpPr txBox="1">
            <a:spLocks noChangeArrowheads="1"/>
          </p:cNvSpPr>
          <p:nvPr/>
        </p:nvSpPr>
        <p:spPr bwMode="auto">
          <a:xfrm>
            <a:off x="1371600" y="304800"/>
            <a:ext cx="64008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/>
              <a:t>Finding the entrance to the lagoon</a:t>
            </a:r>
          </a:p>
        </p:txBody>
      </p:sp>
    </p:spTree>
    <p:extLst>
      <p:ext uri="{BB962C8B-B14F-4D97-AF65-F5344CB8AC3E}">
        <p14:creationId xmlns:p14="http://schemas.microsoft.com/office/powerpoint/2010/main" val="190506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G:\__PPTs\_PPTs_2016\_PPT_HD_2016_W9DXCC_Chicago_17_Sep_2016\images\1024\IMG_5355_adj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Box 3"/>
          <p:cNvSpPr txBox="1">
            <a:spLocks noChangeArrowheads="1"/>
          </p:cNvSpPr>
          <p:nvPr/>
        </p:nvSpPr>
        <p:spPr bwMode="auto">
          <a:xfrm>
            <a:off x="2419350" y="304800"/>
            <a:ext cx="43053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/>
              <a:t>Entrance to the lagoon</a:t>
            </a:r>
          </a:p>
        </p:txBody>
      </p:sp>
    </p:spTree>
    <p:extLst>
      <p:ext uri="{BB962C8B-B14F-4D97-AF65-F5344CB8AC3E}">
        <p14:creationId xmlns:p14="http://schemas.microsoft.com/office/powerpoint/2010/main" val="159015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J:\__HD_2016_POST-EXPEDITION\__HD_2016_PPT\_PPT_HD_2016_EC_18_Nov_2016\addl_images\Stephenson_5_crop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278937" cy="696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4995" name="TextBox 3"/>
          <p:cNvSpPr txBox="1">
            <a:spLocks noChangeArrowheads="1"/>
          </p:cNvSpPr>
          <p:nvPr/>
        </p:nvSpPr>
        <p:spPr bwMode="auto">
          <a:xfrm>
            <a:off x="2009775" y="381000"/>
            <a:ext cx="512445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>
                <a:solidFill>
                  <a:schemeClr val="bg1"/>
                </a:solidFill>
              </a:rPr>
              <a:t>The subsurface stream exit</a:t>
            </a:r>
          </a:p>
        </p:txBody>
      </p:sp>
    </p:spTree>
    <p:extLst>
      <p:ext uri="{BB962C8B-B14F-4D97-AF65-F5344CB8AC3E}">
        <p14:creationId xmlns:p14="http://schemas.microsoft.com/office/powerpoint/2010/main" val="374693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J:\__HD_2016_POST-EXPEDITION\__HD_2016_AAD\_HD_2016_AAD_Report_Full\images_HD_2016_AAD_Report_Full\5. FIELD RESEARCH\Stephenson Lagoon\Tarn\Clip_3_mod_1_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0120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95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G:\__PPTs\_PPTs_2016\_PPT_HD_2016_W9DXCC_Chicago_17_Sep_2016\images\1024\2016_b_97_IMG_5697_102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876800" y="1811921"/>
            <a:ext cx="1346844" cy="2074279"/>
            <a:chOff x="4876800" y="1811921"/>
            <a:chExt cx="1346844" cy="2074279"/>
          </a:xfrm>
        </p:grpSpPr>
        <p:cxnSp>
          <p:nvCxnSpPr>
            <p:cNvPr id="3" name="Straight Arrow Connector 2"/>
            <p:cNvCxnSpPr/>
            <p:nvPr/>
          </p:nvCxnSpPr>
          <p:spPr bwMode="auto">
            <a:xfrm>
              <a:off x="5550222" y="2362200"/>
              <a:ext cx="0" cy="152400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" name="TextBox 3"/>
            <p:cNvSpPr txBox="1"/>
            <p:nvPr/>
          </p:nvSpPr>
          <p:spPr>
            <a:xfrm>
              <a:off x="4876800" y="1811921"/>
              <a:ext cx="1346844" cy="550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Slump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872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G:\__PPTs\_PPTs_2016\_PPT_HD_2016_W9DXCC_Chicago_17_Sep_2016\images\1024\2016_b_92_DSC_5364_crop_blur_ti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668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Box 3"/>
          <p:cNvSpPr txBox="1">
            <a:spLocks noChangeArrowheads="1"/>
          </p:cNvSpPr>
          <p:nvPr/>
        </p:nvSpPr>
        <p:spPr bwMode="auto">
          <a:xfrm>
            <a:off x="3524250" y="5791200"/>
            <a:ext cx="20955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/>
              <a:t>The slump</a:t>
            </a:r>
          </a:p>
        </p:txBody>
      </p:sp>
    </p:spTree>
    <p:extLst>
      <p:ext uri="{BB962C8B-B14F-4D97-AF65-F5344CB8AC3E}">
        <p14:creationId xmlns:p14="http://schemas.microsoft.com/office/powerpoint/2010/main" val="146149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9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5/21/16</a:t>
            </a:r>
            <a:endParaRPr lang="en-US" altLang="en-US"/>
          </a:p>
        </p:txBody>
      </p:sp>
      <p:pic>
        <p:nvPicPr>
          <p:cNvPr id="79875" name="Picture 3" descr="L:\_____HD_PICs_by_Subjects\Stephenson Lagoon\RWS_130_IMG_5603_proc_1024_ro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17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5/21/16</a:t>
            </a:r>
            <a:endParaRPr lang="en-US" altLang="en-US"/>
          </a:p>
        </p:txBody>
      </p:sp>
      <p:pic>
        <p:nvPicPr>
          <p:cNvPr id="80902" name="Picture 6" descr="L:\_____HD_PICs_by_Subjects\Stephenson Lagoon\Clip_rot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40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64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__HD_2016_POST-EXPEDITION\__HD_2016_PPT\_PPT_HD_2016_EC_18_Nov_2016\addl_images\Clip_2_crop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229600" cy="549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305925" cy="698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3" name="TextBox 3"/>
          <p:cNvSpPr txBox="1">
            <a:spLocks noChangeArrowheads="1"/>
          </p:cNvSpPr>
          <p:nvPr/>
        </p:nvSpPr>
        <p:spPr bwMode="auto">
          <a:xfrm>
            <a:off x="2201863" y="152400"/>
            <a:ext cx="474027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>
                <a:solidFill>
                  <a:schemeClr val="bg1"/>
                </a:solidFill>
              </a:rPr>
              <a:t>Galcial ice, gin, and tonic</a:t>
            </a:r>
          </a:p>
        </p:txBody>
      </p:sp>
    </p:spTree>
    <p:extLst>
      <p:ext uri="{BB962C8B-B14F-4D97-AF65-F5344CB8AC3E}">
        <p14:creationId xmlns:p14="http://schemas.microsoft.com/office/powerpoint/2010/main" val="188928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56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313863" cy="611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59" name="TextBox 3"/>
          <p:cNvSpPr txBox="1">
            <a:spLocks noChangeArrowheads="1"/>
          </p:cNvSpPr>
          <p:nvPr/>
        </p:nvSpPr>
        <p:spPr bwMode="auto">
          <a:xfrm>
            <a:off x="979488" y="6229350"/>
            <a:ext cx="747712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NP4IW</a:t>
            </a:r>
          </a:p>
        </p:txBody>
      </p:sp>
      <p:sp>
        <p:nvSpPr>
          <p:cNvPr id="96260" name="TextBox 4"/>
          <p:cNvSpPr txBox="1">
            <a:spLocks noChangeArrowheads="1"/>
          </p:cNvSpPr>
          <p:nvPr/>
        </p:nvSpPr>
        <p:spPr bwMode="auto">
          <a:xfrm>
            <a:off x="1598613" y="6491288"/>
            <a:ext cx="677862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WJ2O</a:t>
            </a:r>
          </a:p>
        </p:txBody>
      </p:sp>
      <p:sp>
        <p:nvSpPr>
          <p:cNvPr id="96261" name="TextBox 5"/>
          <p:cNvSpPr txBox="1">
            <a:spLocks noChangeArrowheads="1"/>
          </p:cNvSpPr>
          <p:nvPr/>
        </p:nvSpPr>
        <p:spPr bwMode="auto">
          <a:xfrm>
            <a:off x="2009775" y="6229350"/>
            <a:ext cx="9382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VK6CQ</a:t>
            </a:r>
          </a:p>
        </p:txBody>
      </p:sp>
      <p:sp>
        <p:nvSpPr>
          <p:cNvPr id="96262" name="TextBox 6"/>
          <p:cNvSpPr txBox="1">
            <a:spLocks noChangeArrowheads="1"/>
          </p:cNvSpPr>
          <p:nvPr/>
        </p:nvSpPr>
        <p:spPr bwMode="auto">
          <a:xfrm>
            <a:off x="2632075" y="6491288"/>
            <a:ext cx="6191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K3EL</a:t>
            </a:r>
          </a:p>
        </p:txBody>
      </p:sp>
      <p:sp>
        <p:nvSpPr>
          <p:cNvPr id="96263" name="TextBox 7"/>
          <p:cNvSpPr txBox="1">
            <a:spLocks noChangeArrowheads="1"/>
          </p:cNvSpPr>
          <p:nvPr/>
        </p:nvSpPr>
        <p:spPr bwMode="auto">
          <a:xfrm>
            <a:off x="3267075" y="6229350"/>
            <a:ext cx="7588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KK6EK</a:t>
            </a:r>
          </a:p>
        </p:txBody>
      </p:sp>
      <p:sp>
        <p:nvSpPr>
          <p:cNvPr id="96264" name="TextBox 8"/>
          <p:cNvSpPr txBox="1">
            <a:spLocks noChangeArrowheads="1"/>
          </p:cNvSpPr>
          <p:nvPr/>
        </p:nvSpPr>
        <p:spPr bwMode="auto">
          <a:xfrm>
            <a:off x="3736975" y="6491288"/>
            <a:ext cx="776288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UT4UD</a:t>
            </a:r>
          </a:p>
        </p:txBody>
      </p:sp>
      <p:sp>
        <p:nvSpPr>
          <p:cNvPr id="96265" name="TextBox 9"/>
          <p:cNvSpPr txBox="1">
            <a:spLocks noChangeArrowheads="1"/>
          </p:cNvSpPr>
          <p:nvPr/>
        </p:nvSpPr>
        <p:spPr bwMode="auto">
          <a:xfrm>
            <a:off x="4135438" y="6229350"/>
            <a:ext cx="887412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HB9AXE</a:t>
            </a:r>
          </a:p>
        </p:txBody>
      </p:sp>
      <p:sp>
        <p:nvSpPr>
          <p:cNvPr id="96266" name="TextBox 10"/>
          <p:cNvSpPr txBox="1">
            <a:spLocks noChangeArrowheads="1"/>
          </p:cNvSpPr>
          <p:nvPr/>
        </p:nvSpPr>
        <p:spPr bwMode="auto">
          <a:xfrm>
            <a:off x="6554788" y="6491288"/>
            <a:ext cx="6572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N6TQ</a:t>
            </a:r>
          </a:p>
        </p:txBody>
      </p:sp>
      <p:sp>
        <p:nvSpPr>
          <p:cNvPr id="96267" name="TextBox 11"/>
          <p:cNvSpPr txBox="1">
            <a:spLocks noChangeArrowheads="1"/>
          </p:cNvSpPr>
          <p:nvPr/>
        </p:nvSpPr>
        <p:spPr bwMode="auto">
          <a:xfrm>
            <a:off x="7078663" y="6229350"/>
            <a:ext cx="6985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W7XU</a:t>
            </a:r>
          </a:p>
        </p:txBody>
      </p:sp>
      <p:sp>
        <p:nvSpPr>
          <p:cNvPr id="96268" name="TextBox 16"/>
          <p:cNvSpPr txBox="1">
            <a:spLocks noChangeArrowheads="1"/>
          </p:cNvSpPr>
          <p:nvPr/>
        </p:nvSpPr>
        <p:spPr bwMode="auto">
          <a:xfrm>
            <a:off x="4649788" y="6491288"/>
            <a:ext cx="677862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NG2H</a:t>
            </a:r>
          </a:p>
        </p:txBody>
      </p:sp>
      <p:sp>
        <p:nvSpPr>
          <p:cNvPr id="96269" name="TextBox 17"/>
          <p:cNvSpPr txBox="1">
            <a:spLocks noChangeArrowheads="1"/>
          </p:cNvSpPr>
          <p:nvPr/>
        </p:nvSpPr>
        <p:spPr bwMode="auto">
          <a:xfrm>
            <a:off x="5440363" y="6491288"/>
            <a:ext cx="877887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VK2BAX</a:t>
            </a:r>
          </a:p>
        </p:txBody>
      </p:sp>
      <p:sp>
        <p:nvSpPr>
          <p:cNvPr id="96270" name="TextBox 18"/>
          <p:cNvSpPr txBox="1">
            <a:spLocks noChangeArrowheads="1"/>
          </p:cNvSpPr>
          <p:nvPr/>
        </p:nvSpPr>
        <p:spPr bwMode="auto">
          <a:xfrm>
            <a:off x="5172075" y="6229350"/>
            <a:ext cx="7683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K2ARB</a:t>
            </a:r>
          </a:p>
        </p:txBody>
      </p:sp>
      <p:sp>
        <p:nvSpPr>
          <p:cNvPr id="96271" name="TextBox 19"/>
          <p:cNvSpPr txBox="1">
            <a:spLocks noChangeArrowheads="1"/>
          </p:cNvSpPr>
          <p:nvPr/>
        </p:nvSpPr>
        <p:spPr bwMode="auto">
          <a:xfrm>
            <a:off x="5946775" y="6229350"/>
            <a:ext cx="94456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KM4MXD</a:t>
            </a:r>
          </a:p>
        </p:txBody>
      </p:sp>
      <p:sp>
        <p:nvSpPr>
          <p:cNvPr id="96272" name="TextBox 20"/>
          <p:cNvSpPr txBox="1">
            <a:spLocks noChangeArrowheads="1"/>
          </p:cNvSpPr>
          <p:nvPr/>
        </p:nvSpPr>
        <p:spPr bwMode="auto">
          <a:xfrm>
            <a:off x="7623175" y="6491288"/>
            <a:ext cx="798513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AEØEE</a:t>
            </a:r>
          </a:p>
        </p:txBody>
      </p:sp>
      <p:sp>
        <p:nvSpPr>
          <p:cNvPr id="96273" name="TextBox 1"/>
          <p:cNvSpPr txBox="1">
            <a:spLocks noChangeArrowheads="1"/>
          </p:cNvSpPr>
          <p:nvPr/>
        </p:nvSpPr>
        <p:spPr bwMode="auto">
          <a:xfrm>
            <a:off x="4305300" y="609600"/>
            <a:ext cx="44958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4000"/>
              <a:t>The VKØEK Team</a:t>
            </a:r>
          </a:p>
        </p:txBody>
      </p:sp>
    </p:spTree>
    <p:extLst>
      <p:ext uri="{BB962C8B-B14F-4D97-AF65-F5344CB8AC3E}">
        <p14:creationId xmlns:p14="http://schemas.microsoft.com/office/powerpoint/2010/main" val="398434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92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0501313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97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0" y="0"/>
            <a:ext cx="10439400" cy="696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4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9400" cy="696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 descr="G:\__PPTs\_PPTs_2016\_PPT_HD_2016_W9DXCC_Chicago_17_Sep_2016\images\1024\2016_b_110_Arliss_113_DSC_4730_adj_rot_rev_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890588"/>
            <a:ext cx="8801100" cy="566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Box 3"/>
          <p:cNvSpPr txBox="1">
            <a:spLocks noChangeArrowheads="1"/>
          </p:cNvSpPr>
          <p:nvPr/>
        </p:nvSpPr>
        <p:spPr bwMode="auto">
          <a:xfrm>
            <a:off x="1884363" y="152400"/>
            <a:ext cx="537527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>
                <a:solidFill>
                  <a:schemeClr val="bg1"/>
                </a:solidFill>
              </a:rPr>
              <a:t>The Heard Island visitors log</a:t>
            </a:r>
          </a:p>
        </p:txBody>
      </p:sp>
    </p:spTree>
    <p:extLst>
      <p:ext uri="{BB962C8B-B14F-4D97-AF65-F5344CB8AC3E}">
        <p14:creationId xmlns:p14="http://schemas.microsoft.com/office/powerpoint/2010/main" val="394282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09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30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J:\__HD_2016_POST-EXPEDITION\__HD_2016_PPT\_PPT_HD_2016_EC_18_Nov_2016\addl_images\Alan_058_DSC01016_crop_adj_1_proc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473523"/>
          </a:xfrm>
          <a:prstGeom prst="rect">
            <a:avLst/>
          </a:prstGeom>
          <a:noFill/>
          <a:effectLst>
            <a:reflection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:\__HD_2016_POST-EXPEDITION\__HD_2016_PPT\_PPT_HD_2016_EC_18_Nov_2016\addl_images\IMG_299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8" descr="G:\__PPTs\_PPTs_2016\_PPT_HD_2016_W9DXCC_Chicago_17_Sep_2016\images\1024\IMG_043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2354263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9" descr="G:\__PPTs\_PPTs_2016\_PPT_HD_2016_W9DXCC_Chicago_17_Sep_2016\images\1024\IMG_044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4800600"/>
            <a:ext cx="2065338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10" descr="G:\__PPTs\_PPTs_2016\_PPT_HD_2016_W9DXCC_Chicago_17_Sep_2016\images\1024\IMG_045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743200"/>
            <a:ext cx="276860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11" descr="G:\__PPTs\_PPTs_2016\_PPT_HD_2016_W9DXCC_Chicago_17_Sep_2016\images\1024\IMG_068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4132263"/>
            <a:ext cx="22860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12" descr="G:\__PPTs\_PPTs_2016\_PPT_HD_2016_W9DXCC_Chicago_17_Sep_2016\images\1024\IMG_068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2744788"/>
            <a:ext cx="2057400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5" name="Picture 13" descr="G:\__PPTs\_PPTs_2016\_PPT_HD_2016_W9DXCC_Chicago_17_Sep_2016\images\1024\IMG_0688_1024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26670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6" name="Picture 14" descr="G:\__PPTs\_PPTs_2016\_PPT_HD_2016_W9DXCC_Chicago_17_Sep_2016\images\1024\IMG_0426_resize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25" y="152400"/>
            <a:ext cx="1755775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7" name="Picture 15" descr="G:\__PPTs\_PPTs_2016\_PPT_HD_2016_W9DXCC_Chicago_17_Sep_2016\images\1024\IMG_0683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2895600"/>
            <a:ext cx="2065338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8" name="TextBox 2"/>
          <p:cNvSpPr txBox="1">
            <a:spLocks noChangeArrowheads="1"/>
          </p:cNvSpPr>
          <p:nvPr/>
        </p:nvSpPr>
        <p:spPr bwMode="auto">
          <a:xfrm>
            <a:off x="1222375" y="5214938"/>
            <a:ext cx="18224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>
                <a:solidFill>
                  <a:schemeClr val="bg1"/>
                </a:solidFill>
              </a:rPr>
              <a:t>The gear</a:t>
            </a:r>
          </a:p>
          <a:p>
            <a:pPr algn="ctr"/>
            <a:r>
              <a:rPr lang="en-US" altLang="en-US" sz="3200">
                <a:solidFill>
                  <a:schemeClr val="bg1"/>
                </a:solidFill>
              </a:rPr>
              <a:t>comes</a:t>
            </a:r>
          </a:p>
          <a:p>
            <a:pPr algn="ctr"/>
            <a:r>
              <a:rPr lang="en-US" altLang="en-US" sz="3200">
                <a:solidFill>
                  <a:schemeClr val="bg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00046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G:\__PPTs\_PPTs_2016\_PPT_HD_2016_W9DXCC_Chicago_17_Sep_2016\images\1024\IMG_026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296400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Box 2"/>
          <p:cNvSpPr txBox="1">
            <a:spLocks noChangeArrowheads="1"/>
          </p:cNvSpPr>
          <p:nvPr/>
        </p:nvSpPr>
        <p:spPr bwMode="auto">
          <a:xfrm>
            <a:off x="4267200" y="304800"/>
            <a:ext cx="4535488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</a:rPr>
              <a:t>Studying the specimens</a:t>
            </a:r>
          </a:p>
        </p:txBody>
      </p:sp>
    </p:spTree>
    <p:extLst>
      <p:ext uri="{BB962C8B-B14F-4D97-AF65-F5344CB8AC3E}">
        <p14:creationId xmlns:p14="http://schemas.microsoft.com/office/powerpoint/2010/main" val="268068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G:\__PPTs\_PPTs_2016\_PPT_HD_2016_W9DXCC_Chicago_17_Sep_2016\images\1024\CE_S056_IMG_060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Box 2"/>
          <p:cNvSpPr txBox="1">
            <a:spLocks noChangeArrowheads="1"/>
          </p:cNvSpPr>
          <p:nvPr/>
        </p:nvSpPr>
        <p:spPr bwMode="auto">
          <a:xfrm>
            <a:off x="3352800" y="152400"/>
            <a:ext cx="2438400" cy="5508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/>
              <a:t>1 mm gravel</a:t>
            </a:r>
          </a:p>
        </p:txBody>
      </p:sp>
    </p:spTree>
    <p:extLst>
      <p:ext uri="{BB962C8B-B14F-4D97-AF65-F5344CB8AC3E}">
        <p14:creationId xmlns:p14="http://schemas.microsoft.com/office/powerpoint/2010/main" val="60356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G:\__PPTs\_PPTs_2016\_PPT_HD_2016_W9DXCC_Chicago_17_Sep_2016\images\1024\IMG_0270_crop_proc_5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76238"/>
            <a:ext cx="9144000" cy="776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Box 2"/>
          <p:cNvSpPr txBox="1">
            <a:spLocks noChangeArrowheads="1"/>
          </p:cNvSpPr>
          <p:nvPr/>
        </p:nvSpPr>
        <p:spPr bwMode="auto">
          <a:xfrm>
            <a:off x="3100388" y="152400"/>
            <a:ext cx="29432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/>
              <a:t>Olivine crystals</a:t>
            </a:r>
          </a:p>
        </p:txBody>
      </p:sp>
    </p:spTree>
    <p:extLst>
      <p:ext uri="{BB962C8B-B14F-4D97-AF65-F5344CB8AC3E}">
        <p14:creationId xmlns:p14="http://schemas.microsoft.com/office/powerpoint/2010/main" val="15371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G:\__PPTs\_PPTs_2016\_PPT_HD_2016_W9DXCC_Chicago_17_Sep_2016\images\1024\CE-S042_plants_01_adj_2048_5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838200"/>
            <a:ext cx="46482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Box 2"/>
          <p:cNvSpPr txBox="1">
            <a:spLocks noChangeArrowheads="1"/>
          </p:cNvSpPr>
          <p:nvPr/>
        </p:nvSpPr>
        <p:spPr bwMode="auto">
          <a:xfrm>
            <a:off x="2225675" y="152400"/>
            <a:ext cx="469265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>
                <a:solidFill>
                  <a:schemeClr val="bg1"/>
                </a:solidFill>
              </a:rPr>
              <a:t>Unidentified fibrous plant</a:t>
            </a:r>
          </a:p>
        </p:txBody>
      </p:sp>
    </p:spTree>
    <p:extLst>
      <p:ext uri="{BB962C8B-B14F-4D97-AF65-F5344CB8AC3E}">
        <p14:creationId xmlns:p14="http://schemas.microsoft.com/office/powerpoint/2010/main" val="38855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G:\__PPTs\_PPTs_2016\_PPT_HD_2016_W9DXCC_Chicago_17_Sep_2016\images\1024\CE_A001_IMG_0323_crop_crop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333500"/>
            <a:ext cx="31369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3" descr="G:\__PPTs\_PPTs_2016\_PPT_HD_2016_W9DXCC_Chicago_17_Sep_2016\images\1024\2016_c_29_Anatalanta_aptera_MLP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975" y="2452688"/>
            <a:ext cx="3121025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4" descr="G:\__PPTs\_PPTs_2016\_PPT_HD_2016_W9DXCC_Chicago_17_Sep_2016\images\1024\IMG_0339_crop_circle_adj_crop_51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3951288"/>
            <a:ext cx="313690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TextBox 4"/>
          <p:cNvSpPr txBox="1">
            <a:spLocks noChangeArrowheads="1"/>
          </p:cNvSpPr>
          <p:nvPr/>
        </p:nvSpPr>
        <p:spPr bwMode="auto">
          <a:xfrm>
            <a:off x="2978150" y="152400"/>
            <a:ext cx="31877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>
                <a:solidFill>
                  <a:schemeClr val="bg1"/>
                </a:solidFill>
              </a:rPr>
              <a:t>WINGLESS FLY</a:t>
            </a:r>
          </a:p>
          <a:p>
            <a:pPr algn="ctr"/>
            <a:r>
              <a:rPr lang="en-US" altLang="en-US" i="1">
                <a:solidFill>
                  <a:schemeClr val="bg1"/>
                </a:solidFill>
              </a:rPr>
              <a:t>(Anatalanta aptera)</a:t>
            </a: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1279525" y="966788"/>
            <a:ext cx="147955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Heard Island</a:t>
            </a:r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4746625" y="2011363"/>
            <a:ext cx="123825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406702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:\__HD_2016_POST-EXPEDITION\__HD_2016_PPT\_PPT_HD_2016_EC_18_Nov_2016\addl_images\Temp_Logger_02_244_067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048000"/>
            <a:ext cx="8229600" cy="358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J:\__HD_2016_POST-EXPEDITION\__HD_2016_AAD\_HD_2016_AAD_Report_Full\images_HD_2016_AAD_Report_Full\4. OPERATIONS\Atlas Cove\Temperature logging\Cli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1400" y="685800"/>
            <a:ext cx="37973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96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J:\__HD_2016_POST-EXPEDITION\__HD_2016_PPT\_PPT_HD_2016_EC_18_Nov_2016\addl_images\Wind_vector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-381000"/>
            <a:ext cx="8229600" cy="715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92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J:\__HD_2016_POST-EXPEDITION\__HD_2016_PPT\_PPT_HD_2016_EC_18_Nov_2016\addl_images\1_crop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229600" cy="572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92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7575" y="914400"/>
            <a:ext cx="4768850" cy="563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0835" name="TextBox 2"/>
          <p:cNvSpPr txBox="1">
            <a:spLocks noChangeArrowheads="1"/>
          </p:cNvSpPr>
          <p:nvPr/>
        </p:nvSpPr>
        <p:spPr bwMode="auto">
          <a:xfrm>
            <a:off x="2075657" y="152400"/>
            <a:ext cx="499268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</a:rPr>
              <a:t>THE ONLINE AUDIO LOG</a:t>
            </a:r>
          </a:p>
        </p:txBody>
      </p:sp>
    </p:spTree>
    <p:extLst>
      <p:ext uri="{BB962C8B-B14F-4D97-AF65-F5344CB8AC3E}">
        <p14:creationId xmlns:p14="http://schemas.microsoft.com/office/powerpoint/2010/main" val="25751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__HD_2016_POST-EXPEDITION\__HD_2016_PPT\_PPT_HD_2016_EC_18_Nov_2016\addl_images\IMG_276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G:\__PPTs\_PPTs_2016\_PPT_HD_2016_W9DXCC_Chicago_17_Sep_2016\images\1024\Clip_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7391400" cy="571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TextBox 2"/>
          <p:cNvSpPr txBox="1">
            <a:spLocks noChangeArrowheads="1"/>
          </p:cNvSpPr>
          <p:nvPr/>
        </p:nvSpPr>
        <p:spPr bwMode="auto">
          <a:xfrm>
            <a:off x="2536825" y="152400"/>
            <a:ext cx="4159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>
                <a:solidFill>
                  <a:schemeClr val="bg1"/>
                </a:solidFill>
              </a:rPr>
              <a:t>THE NEWSLETTERS</a:t>
            </a:r>
          </a:p>
        </p:txBody>
      </p:sp>
    </p:spTree>
    <p:extLst>
      <p:ext uri="{BB962C8B-B14F-4D97-AF65-F5344CB8AC3E}">
        <p14:creationId xmlns:p14="http://schemas.microsoft.com/office/powerpoint/2010/main" val="15703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9" y="381000"/>
            <a:ext cx="8763001" cy="5621855"/>
          </a:xfrm>
          <a:prstGeom prst="rect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93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G:\__PPTs\_PPTs_2016\_PPT_HD_2016_W9DXCC_Chicago_17_Sep_2016\images\1024\DX Mag_Sep_Oct_201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3879850" cy="50292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3" name="Picture 3" descr="G:\__PPTs\_PPTs_2016\_PPT_HD_2016_W9DXCC_Chicago_17_Sep_2016\images\1024\October 2016 QST Cove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876675" cy="50292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5" name="TextBox 2"/>
          <p:cNvSpPr txBox="1">
            <a:spLocks noChangeArrowheads="1"/>
          </p:cNvSpPr>
          <p:nvPr/>
        </p:nvSpPr>
        <p:spPr bwMode="auto">
          <a:xfrm>
            <a:off x="3365500" y="152400"/>
            <a:ext cx="24193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>
                <a:solidFill>
                  <a:schemeClr val="bg1"/>
                </a:solidFill>
              </a:rPr>
              <a:t>ARTICLES</a:t>
            </a:r>
          </a:p>
        </p:txBody>
      </p:sp>
    </p:spTree>
    <p:extLst>
      <p:ext uri="{BB962C8B-B14F-4D97-AF65-F5344CB8AC3E}">
        <p14:creationId xmlns:p14="http://schemas.microsoft.com/office/powerpoint/2010/main" val="223654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3" descr="G:\__PPTs\_PPTs_2016\_PPT_HD_2016_W9DXCC_Chicago_17_Sep_2016\images\1024\RWS_092_IMG_485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152400"/>
            <a:ext cx="2411413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4" descr="G:\__PPTs\_PPTs_2016\_PPT_HD_2016_W9DXCC_Chicago_17_Sep_2016\images\1024\RWS_066_IMG_457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875" y="3752850"/>
            <a:ext cx="191135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5" descr="G:\__PPTs\_PPTs_2016\_PPT_HD_2016_W9DXCC_Chicago_17_Sep_2016\images\1024\RWS_021_IMG_376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13" y="2133600"/>
            <a:ext cx="2249487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6" descr="G:\__PPTs\_PPTs_2016\_PPT_HD_2016_W9DXCC_Chicago_17_Sep_2016\images\1024\Ken_016_IMGP218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1700" y="4881563"/>
            <a:ext cx="22860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7" descr="G:\__PPTs\_PPTs_2016\_PPT_HD_2016_W9DXCC_Chicago_17_Sep_2016\images\1024\Ken_012_IMGP2175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8825" y="3841750"/>
            <a:ext cx="2166938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1" name="Picture 10" descr="G:\__PPTs\_PPTs_2016\_PPT_HD_2016_W9DXCC_Chicago_17_Sep_2016\images\1024\CArlos_004_IMG_8424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5370513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2" name="Picture 11" descr="G:\__PPTs\_PPTs_2016\_PPT_HD_2016_W9DXCC_Chicago_17_Sep_2016\images\1024\CArlos_001_IMG_8376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58750"/>
            <a:ext cx="2703512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3" name="Picture 12" descr="G:\__PPTs\_PPTs_2016\_PPT_HD_2016_W9DXCC_Chicago_17_Sep_2016\images\1024\Arliss_128_DSC_4895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243138"/>
            <a:ext cx="2286000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4" name="Picture 13" descr="G:\__PPTs\_PPTs_2016\_PPT_HD_2016_W9DXCC_Chicago_17_Sep_2016\images\1024\Arliss_008_DSC_3503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3906838"/>
            <a:ext cx="12954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5" name="Picture 14" descr="G:\__PPTs\_PPTs_2016\_PPT_HD_2016_W9DXCC_Chicago_17_Sep_2016\images\1024\Arliss_081_DSC_4167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2425" y="2133600"/>
            <a:ext cx="22542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6" name="Picture 15" descr="G:\__PPTs\_PPTs_2016\_PPT_HD_2016_W9DXCC_Chicago_17_Sep_2016\images\1024\Arliss_011_DSC_3506_crop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309563"/>
            <a:ext cx="19812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7" name="Picture 21" descr="G:\__PPTs\_PPTs_2016\_PPT_HD_2016_W9DXCC_Chicago_17_Sep_2016\images\1024\Adam_042_IMG_1616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2133600"/>
            <a:ext cx="1217613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8" name="TextBox 2"/>
          <p:cNvSpPr txBox="1">
            <a:spLocks noChangeArrowheads="1"/>
          </p:cNvSpPr>
          <p:nvPr/>
        </p:nvSpPr>
        <p:spPr bwMode="auto">
          <a:xfrm>
            <a:off x="2778125" y="381000"/>
            <a:ext cx="118427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200">
                <a:solidFill>
                  <a:schemeClr val="bg1"/>
                </a:solidFill>
              </a:rPr>
              <a:t>The 14 men</a:t>
            </a:r>
          </a:p>
        </p:txBody>
      </p:sp>
      <p:pic>
        <p:nvPicPr>
          <p:cNvPr id="123919" name="Picture 17" descr="G:\__PPTs\_PPTs_2016\_PPT_HD_2016_W9DXCC_Chicago_17_Sep_2016\images\1024\Clip_8_crop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944938"/>
            <a:ext cx="157797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21" name="TextBox 3"/>
          <p:cNvSpPr txBox="1">
            <a:spLocks noChangeArrowheads="1"/>
          </p:cNvSpPr>
          <p:nvPr/>
        </p:nvSpPr>
        <p:spPr bwMode="auto">
          <a:xfrm>
            <a:off x="5867400" y="4953000"/>
            <a:ext cx="74771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NP4IW</a:t>
            </a:r>
          </a:p>
        </p:txBody>
      </p:sp>
      <p:sp>
        <p:nvSpPr>
          <p:cNvPr id="123923" name="TextBox 5"/>
          <p:cNvSpPr txBox="1">
            <a:spLocks noChangeArrowheads="1"/>
          </p:cNvSpPr>
          <p:nvPr/>
        </p:nvSpPr>
        <p:spPr bwMode="auto">
          <a:xfrm>
            <a:off x="6629400" y="2209800"/>
            <a:ext cx="9382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VK6CQ</a:t>
            </a:r>
          </a:p>
        </p:txBody>
      </p:sp>
      <p:sp>
        <p:nvSpPr>
          <p:cNvPr id="123924" name="TextBox 6"/>
          <p:cNvSpPr txBox="1">
            <a:spLocks noChangeArrowheads="1"/>
          </p:cNvSpPr>
          <p:nvPr/>
        </p:nvSpPr>
        <p:spPr bwMode="auto">
          <a:xfrm>
            <a:off x="7543800" y="1676400"/>
            <a:ext cx="6191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K3EL</a:t>
            </a:r>
          </a:p>
        </p:txBody>
      </p:sp>
      <p:sp>
        <p:nvSpPr>
          <p:cNvPr id="123925" name="TextBox 7"/>
          <p:cNvSpPr txBox="1">
            <a:spLocks noChangeArrowheads="1"/>
          </p:cNvSpPr>
          <p:nvPr/>
        </p:nvSpPr>
        <p:spPr bwMode="auto">
          <a:xfrm>
            <a:off x="609600" y="1524000"/>
            <a:ext cx="7588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KK6EK</a:t>
            </a:r>
          </a:p>
        </p:txBody>
      </p:sp>
      <p:sp>
        <p:nvSpPr>
          <p:cNvPr id="123926" name="TextBox 8"/>
          <p:cNvSpPr txBox="1">
            <a:spLocks noChangeArrowheads="1"/>
          </p:cNvSpPr>
          <p:nvPr/>
        </p:nvSpPr>
        <p:spPr bwMode="auto">
          <a:xfrm>
            <a:off x="1483123" y="3581400"/>
            <a:ext cx="7056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 dirty="0" smtClean="0">
                <a:solidFill>
                  <a:schemeClr val="bg1"/>
                </a:solidFill>
              </a:rPr>
              <a:t>UT6UD</a:t>
            </a:r>
            <a:endParaRPr lang="en-US" altLang="en-US" sz="1400" dirty="0">
              <a:solidFill>
                <a:schemeClr val="bg1"/>
              </a:solidFill>
            </a:endParaRPr>
          </a:p>
        </p:txBody>
      </p:sp>
      <p:sp>
        <p:nvSpPr>
          <p:cNvPr id="123927" name="TextBox 9"/>
          <p:cNvSpPr txBox="1">
            <a:spLocks noChangeArrowheads="1"/>
          </p:cNvSpPr>
          <p:nvPr/>
        </p:nvSpPr>
        <p:spPr bwMode="auto">
          <a:xfrm>
            <a:off x="6858000" y="5410200"/>
            <a:ext cx="88741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 dirty="0">
                <a:solidFill>
                  <a:schemeClr val="bg1"/>
                </a:solidFill>
              </a:rPr>
              <a:t>HB9AXE</a:t>
            </a:r>
          </a:p>
        </p:txBody>
      </p:sp>
      <p:sp>
        <p:nvSpPr>
          <p:cNvPr id="123928" name="TextBox 10"/>
          <p:cNvSpPr txBox="1">
            <a:spLocks noChangeArrowheads="1"/>
          </p:cNvSpPr>
          <p:nvPr/>
        </p:nvSpPr>
        <p:spPr bwMode="auto">
          <a:xfrm>
            <a:off x="2362200" y="3962400"/>
            <a:ext cx="6572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N6TQ</a:t>
            </a:r>
          </a:p>
        </p:txBody>
      </p:sp>
      <p:sp>
        <p:nvSpPr>
          <p:cNvPr id="123929" name="TextBox 11"/>
          <p:cNvSpPr txBox="1">
            <a:spLocks noChangeArrowheads="1"/>
          </p:cNvSpPr>
          <p:nvPr/>
        </p:nvSpPr>
        <p:spPr bwMode="auto">
          <a:xfrm>
            <a:off x="609600" y="5562600"/>
            <a:ext cx="6985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W7XU</a:t>
            </a:r>
          </a:p>
        </p:txBody>
      </p:sp>
      <p:sp>
        <p:nvSpPr>
          <p:cNvPr id="123930" name="TextBox 16"/>
          <p:cNvSpPr txBox="1">
            <a:spLocks noChangeArrowheads="1"/>
          </p:cNvSpPr>
          <p:nvPr/>
        </p:nvSpPr>
        <p:spPr bwMode="auto">
          <a:xfrm>
            <a:off x="8077200" y="4724400"/>
            <a:ext cx="67786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NG2H</a:t>
            </a:r>
          </a:p>
        </p:txBody>
      </p:sp>
      <p:sp>
        <p:nvSpPr>
          <p:cNvPr id="123931" name="TextBox 17"/>
          <p:cNvSpPr txBox="1">
            <a:spLocks noChangeArrowheads="1"/>
          </p:cNvSpPr>
          <p:nvPr/>
        </p:nvSpPr>
        <p:spPr bwMode="auto">
          <a:xfrm>
            <a:off x="2895600" y="3429000"/>
            <a:ext cx="877888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VK2BAX</a:t>
            </a:r>
          </a:p>
        </p:txBody>
      </p:sp>
      <p:sp>
        <p:nvSpPr>
          <p:cNvPr id="123922" name="TextBox 4"/>
          <p:cNvSpPr txBox="1">
            <a:spLocks noChangeArrowheads="1"/>
          </p:cNvSpPr>
          <p:nvPr/>
        </p:nvSpPr>
        <p:spPr bwMode="auto">
          <a:xfrm>
            <a:off x="5450237" y="5493543"/>
            <a:ext cx="67786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 dirty="0"/>
              <a:t>WJ2O</a:t>
            </a:r>
          </a:p>
        </p:txBody>
      </p:sp>
      <p:sp>
        <p:nvSpPr>
          <p:cNvPr id="123932" name="TextBox 18"/>
          <p:cNvSpPr txBox="1">
            <a:spLocks noChangeArrowheads="1"/>
          </p:cNvSpPr>
          <p:nvPr/>
        </p:nvSpPr>
        <p:spPr bwMode="auto">
          <a:xfrm>
            <a:off x="2743200" y="6019800"/>
            <a:ext cx="7683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K2ARB</a:t>
            </a:r>
          </a:p>
        </p:txBody>
      </p:sp>
      <p:sp>
        <p:nvSpPr>
          <p:cNvPr id="123933" name="TextBox 19"/>
          <p:cNvSpPr txBox="1">
            <a:spLocks noChangeArrowheads="1"/>
          </p:cNvSpPr>
          <p:nvPr/>
        </p:nvSpPr>
        <p:spPr bwMode="auto">
          <a:xfrm>
            <a:off x="5486400" y="3048000"/>
            <a:ext cx="94456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KM4MXD</a:t>
            </a:r>
          </a:p>
        </p:txBody>
      </p:sp>
      <p:sp>
        <p:nvSpPr>
          <p:cNvPr id="123934" name="TextBox 20"/>
          <p:cNvSpPr txBox="1">
            <a:spLocks noChangeArrowheads="1"/>
          </p:cNvSpPr>
          <p:nvPr/>
        </p:nvSpPr>
        <p:spPr bwMode="auto">
          <a:xfrm>
            <a:off x="4191000" y="457200"/>
            <a:ext cx="79851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</a:rPr>
              <a:t>AEØEE</a:t>
            </a:r>
          </a:p>
        </p:txBody>
      </p:sp>
      <p:pic>
        <p:nvPicPr>
          <p:cNvPr id="123935" name="Picture 31" descr="J:\__HD_2016_POST-EXPEDITION\__HD_2016_PICs\__HD_2016_PICs_Selected_by_Subjects\People\WJ2O_Heard_crop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6242" y="5402721"/>
            <a:ext cx="1298191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4"/>
          <p:cNvSpPr txBox="1">
            <a:spLocks noChangeArrowheads="1"/>
          </p:cNvSpPr>
          <p:nvPr/>
        </p:nvSpPr>
        <p:spPr bwMode="auto">
          <a:xfrm>
            <a:off x="5189537" y="5410200"/>
            <a:ext cx="67786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 dirty="0"/>
              <a:t>WJ2O</a:t>
            </a:r>
          </a:p>
        </p:txBody>
      </p:sp>
    </p:spTree>
    <p:extLst>
      <p:ext uri="{BB962C8B-B14F-4D97-AF65-F5344CB8AC3E}">
        <p14:creationId xmlns:p14="http://schemas.microsoft.com/office/powerpoint/2010/main" val="448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75" y="823913"/>
            <a:ext cx="8289925" cy="588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5716" name="TextBox 2"/>
          <p:cNvSpPr txBox="1">
            <a:spLocks noChangeArrowheads="1"/>
          </p:cNvSpPr>
          <p:nvPr/>
        </p:nvSpPr>
        <p:spPr bwMode="auto">
          <a:xfrm>
            <a:off x="2654300" y="152400"/>
            <a:ext cx="38417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>
                <a:solidFill>
                  <a:schemeClr val="bg1"/>
                </a:solidFill>
              </a:rPr>
              <a:t>ORGANZATIONS</a:t>
            </a:r>
          </a:p>
        </p:txBody>
      </p:sp>
    </p:spTree>
    <p:extLst>
      <p:ext uri="{BB962C8B-B14F-4D97-AF65-F5344CB8AC3E}">
        <p14:creationId xmlns:p14="http://schemas.microsoft.com/office/powerpoint/2010/main" val="154781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5/21/16</a:t>
            </a:r>
            <a:endParaRPr lang="en-US" altLang="en-US"/>
          </a:p>
        </p:txBody>
      </p:sp>
      <p:pic>
        <p:nvPicPr>
          <p:cNvPr id="282628" name="Picture 4" descr="J:\__HD_2016_POST-EXPEDITION\__HD_2016_NEWSLETTERS\Newsletter_02_07\images\Clip_9_102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497" y="914400"/>
            <a:ext cx="8647017" cy="560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627" name="Picture 3" descr="J:\__HD_2016_POST-EXPEDITION\__HD_2016_NEWSLETTERS\Newsletter_02_07\images\Clip_8_5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71123"/>
            <a:ext cx="2043052" cy="26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438400" y="228600"/>
            <a:ext cx="5921813" cy="49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dirty="0" smtClean="0">
                <a:solidFill>
                  <a:schemeClr val="bg1"/>
                </a:solidFill>
              </a:rPr>
              <a:t>Last Newsletter will credit everyone!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7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6700" y="457200"/>
            <a:ext cx="8610600" cy="5971044"/>
            <a:chOff x="-9525" y="429756"/>
            <a:chExt cx="8610600" cy="5971044"/>
          </a:xfrm>
        </p:grpSpPr>
        <p:pic>
          <p:nvPicPr>
            <p:cNvPr id="72710" name="Picture 6" descr="Image result for explorers club fla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3151" y="2806700"/>
              <a:ext cx="3905249" cy="260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590675" y="5385137"/>
              <a:ext cx="5410200" cy="101566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Explorers Club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 Nov. 2016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9525" y="429756"/>
              <a:ext cx="8610600" cy="230832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Heard Island 2016</a:t>
              </a:r>
            </a:p>
            <a:p>
              <a:pPr algn="ctr"/>
              <a:r>
                <a:rPr lang="en-US" sz="3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Robert W. Schmieder</a:t>
              </a:r>
            </a:p>
            <a:p>
              <a:pPr algn="ctr"/>
              <a:r>
                <a:rPr lang="en-US" sz="3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Cordell Expeditions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323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__HD_2016_POST-EXPEDITION\__HD_2016_PPT\_PPT_HD_2016_EC_18_Nov_2016\addl_images\IMG_2985_crop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5870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__HD_2016_POST-EXPEDITION\__HD_2016_PPT\_PPT_HD_2016_EC_18_Nov_2016\addl_images\Map_only_adj_crop_pro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446" y="380999"/>
            <a:ext cx="9220200" cy="601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90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:\__HD_2016_POST-EXPEDITION\__HD_2016_PPT\_PPT_HD_2016_EC_18_Nov_2016\addl_images\RWS_IMG_348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:\__HD_2016_POST-EXPEDITION\__HD_2016_PPT\_PPT_HD_2016_EC_18_Nov_2016\addl_images\Bob_IMG_35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0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:\__HD_2016_POST-EXPEDITION\__HD_2016_PPT\_PPT_HD_2016_EC_18_Nov_2016\addl_images\RWS_IMG_357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J:\__HD_2016_POST-EXPEDITION\__HD_2016_PPT\_PPT_HD_2016_EC_18_Nov_2016\addl_images\Clip_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25" y="47625"/>
            <a:ext cx="676275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11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:\__HD_2016_POST-EXPEDITION\__HD_2016_PPT\_PPT_HD_2016_EC_18_Nov_2016\addl_images\2016_a_06_RWS_013_IMG_355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526"/>
            <a:ext cx="91567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__PPTs\_PPTs_2016\_PPT_HD_2016_W9DXCC_Chicago_17_Sep_2016\images\2016_a_08_Clip_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562850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3236913" y="152400"/>
            <a:ext cx="26701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>
                <a:solidFill>
                  <a:schemeClr val="bg1"/>
                </a:solidFill>
              </a:rPr>
              <a:t>THE PERMIT</a:t>
            </a:r>
          </a:p>
          <a:p>
            <a:pPr algn="ctr"/>
            <a:r>
              <a:rPr lang="en-US" altLang="en-US" sz="2000">
                <a:solidFill>
                  <a:schemeClr val="bg1"/>
                </a:solidFill>
              </a:rPr>
              <a:t>(+ 13 more pages)</a:t>
            </a:r>
          </a:p>
        </p:txBody>
      </p:sp>
    </p:spTree>
    <p:extLst>
      <p:ext uri="{BB962C8B-B14F-4D97-AF65-F5344CB8AC3E}">
        <p14:creationId xmlns:p14="http://schemas.microsoft.com/office/powerpoint/2010/main" val="25556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__HD_2016_POST-EXPEDITION\__HD_2016_PPT\_PPT_HD_2016_EC_18_Nov_2016\addl_images\Hand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4550" y="1181100"/>
            <a:ext cx="49149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J:\__HD_2016_POST-EXPEDITION\__HD_2016_PICs\__HD_2016_PICs_Selected_by_Subjects\Cape Town\Alan_002_DSC000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C:\Users\Schmieder\Desktop\_PPT_Friedrichshafen_2016\images\Clip_14_crop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5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__PPTs\_PPTs_2016\_PPT_HD_2016_W9DXCC_Chicago_17_Sep_2016\images\1024\2016_b_42_RWS_095_IMG_4916_adj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305925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45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457200"/>
            <a:ext cx="5953125" cy="59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86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09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22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2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53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307513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10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" y="228600"/>
            <a:ext cx="909955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75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J:\__HD_2016_POST-EXPEDITION\__HD_2016_SCIENCE\Buoys\Drop_locations_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0" y="228600"/>
            <a:ext cx="6400800" cy="6498991"/>
            <a:chOff x="1143000" y="228600"/>
            <a:chExt cx="6400800" cy="6498991"/>
          </a:xfrm>
        </p:grpSpPr>
        <p:pic>
          <p:nvPicPr>
            <p:cNvPr id="16386" name="Picture 2" descr="J:\__HD_2016_POST-EXPEDITION\__HD_2016_AAD\_HD_2016_AAD_Report_Full\images_HD_2016_AAD_Report_Full\3. THE VOYAGE\Buoys\ARGO\WHOI_buoys_1_folded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8600"/>
              <a:ext cx="6400800" cy="2927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7" name="Picture 3" descr="J:\__HD_2016_POST-EXPEDITION\__HD_2016_SCIENCE\Buoys\NOAA buoys\Worldwide_folded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3276600"/>
              <a:ext cx="6400800" cy="3450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4376980" y="2147183"/>
            <a:ext cx="4572414" cy="3624665"/>
            <a:chOff x="4376980" y="2147183"/>
            <a:chExt cx="4572414" cy="3624665"/>
          </a:xfrm>
        </p:grpSpPr>
        <p:sp>
          <p:nvSpPr>
            <p:cNvPr id="3" name="Rounded Rectangle 2"/>
            <p:cNvSpPr/>
            <p:nvPr/>
          </p:nvSpPr>
          <p:spPr>
            <a:xfrm>
              <a:off x="4480302" y="2255649"/>
              <a:ext cx="533400" cy="76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210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376980" y="5691106"/>
              <a:ext cx="533400" cy="76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210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519612" y="2147183"/>
              <a:ext cx="1375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WHOI Divers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65718" y="5402516"/>
              <a:ext cx="1483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NOAA drifters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1928813" y="304800"/>
            <a:ext cx="2163762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altLang="en-US" sz="3600">
                <a:solidFill>
                  <a:srgbClr val="000000"/>
                </a:solidFill>
                <a:latin typeface="Calibri" charset="0"/>
              </a:rPr>
              <a:t>Fairy prion</a:t>
            </a: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6257925" y="5400675"/>
            <a:ext cx="25114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altLang="en-US" sz="3600">
                <a:solidFill>
                  <a:srgbClr val="000000"/>
                </a:solidFill>
                <a:latin typeface="Calibri" charset="0"/>
              </a:rPr>
              <a:t>Heard Island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3600">
                <a:solidFill>
                  <a:srgbClr val="000000"/>
                </a:solidFill>
                <a:latin typeface="Calibri" charset="0"/>
              </a:rPr>
              <a:t>cormorant</a:t>
            </a:r>
          </a:p>
        </p:txBody>
      </p:sp>
      <p:pic>
        <p:nvPicPr>
          <p:cNvPr id="17412" name="Picture 6" descr="C:\Users\Schmieder\Desktop\AAD_Report_PICs\_HD_PICs_by_Subjects\Cormorants\Dave_039_K3EL-322015_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5575" y="0"/>
            <a:ext cx="9726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69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5/21/16</a:t>
            </a:r>
            <a:endParaRPr lang="en-US" altLang="en-US"/>
          </a:p>
        </p:txBody>
      </p:sp>
      <p:pic>
        <p:nvPicPr>
          <p:cNvPr id="18435" name="Picture 2" descr="C:\Users\Schmieder\Desktop\AAD_Report_PICs\_HD_PICs_by_Subjects\Laurens Peninsula\Bill_003_8J6A1685_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" y="11113"/>
            <a:ext cx="10264775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8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G:\__PPTs\_PPTs_2016\_PPT_HD_2016_W9DXCC_Chicago_17_Sep_2016\images\1024\2016_b_43_DSC_3365_m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8098" y="9524"/>
            <a:ext cx="10340298" cy="684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-329523" y="6172200"/>
            <a:ext cx="21685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</a:rPr>
              <a:t>Atlas Cove</a:t>
            </a:r>
          </a:p>
        </p:txBody>
      </p:sp>
    </p:spTree>
    <p:extLst>
      <p:ext uri="{BB962C8B-B14F-4D97-AF65-F5344CB8AC3E}">
        <p14:creationId xmlns:p14="http://schemas.microsoft.com/office/powerpoint/2010/main" val="88715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G:\__PPTs\_PPTs_2016\_PPT_HD_2016_W9DXCC_Chicago_17_Sep_2016\images\1024\IMG_402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96400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31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03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13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73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J:\__HD_2016_POST-EXPEDITION\__HD_2016_PPT\_PPT_HD_2016_EC_18_Nov_2016\addl_images\path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502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1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5603" name="Group 1"/>
          <p:cNvGrpSpPr>
            <a:grpSpLocks/>
          </p:cNvGrpSpPr>
          <p:nvPr/>
        </p:nvGrpSpPr>
        <p:grpSpPr bwMode="auto">
          <a:xfrm>
            <a:off x="6991350" y="3429000"/>
            <a:ext cx="1555750" cy="1524000"/>
            <a:chOff x="7413082" y="4114800"/>
            <a:chExt cx="1556837" cy="1524000"/>
          </a:xfrm>
        </p:grpSpPr>
        <p:sp>
          <p:nvSpPr>
            <p:cNvPr id="25606" name="TextBox 2"/>
            <p:cNvSpPr txBox="1">
              <a:spLocks noChangeArrowheads="1"/>
            </p:cNvSpPr>
            <p:nvPr/>
          </p:nvSpPr>
          <p:spPr bwMode="auto">
            <a:xfrm>
              <a:off x="7413082" y="4114800"/>
              <a:ext cx="1556837" cy="607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>
                  <a:solidFill>
                    <a:srgbClr val="FF0000"/>
                  </a:solidFill>
                </a:rPr>
                <a:t>2016 VKØEK</a:t>
              </a:r>
            </a:p>
            <a:p>
              <a:pPr algn="ctr"/>
              <a:r>
                <a:rPr lang="en-US" altLang="en-US">
                  <a:solidFill>
                    <a:srgbClr val="FF0000"/>
                  </a:solidFill>
                </a:rPr>
                <a:t>CAMPSITE</a:t>
              </a:r>
            </a:p>
          </p:txBody>
        </p:sp>
        <p:sp>
          <p:nvSpPr>
            <p:cNvPr id="4" name="Donut 3"/>
            <p:cNvSpPr/>
            <p:nvPr/>
          </p:nvSpPr>
          <p:spPr bwMode="auto">
            <a:xfrm>
              <a:off x="7772108" y="4800600"/>
              <a:ext cx="838786" cy="838200"/>
            </a:xfrm>
            <a:prstGeom prst="donut">
              <a:avLst>
                <a:gd name="adj" fmla="val 5401"/>
              </a:avLst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1600200" y="2813050"/>
            <a:ext cx="20447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1947 RESEARCH</a:t>
            </a:r>
          </a:p>
          <a:p>
            <a:pPr algn="ctr"/>
            <a:r>
              <a:rPr lang="en-US" altLang="en-US">
                <a:solidFill>
                  <a:schemeClr val="bg1"/>
                </a:solidFill>
              </a:rPr>
              <a:t>STATION</a:t>
            </a:r>
          </a:p>
        </p:txBody>
      </p:sp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3962400" y="1525588"/>
            <a:ext cx="196215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1997 VKØIR</a:t>
            </a:r>
          </a:p>
          <a:p>
            <a:pPr algn="ctr"/>
            <a:r>
              <a:rPr lang="en-US" altLang="en-US">
                <a:solidFill>
                  <a:schemeClr val="bg1"/>
                </a:solidFill>
              </a:rPr>
              <a:t>2003 SHELTERS</a:t>
            </a:r>
          </a:p>
        </p:txBody>
      </p:sp>
    </p:spTree>
    <p:extLst>
      <p:ext uri="{BB962C8B-B14F-4D97-AF65-F5344CB8AC3E}">
        <p14:creationId xmlns:p14="http://schemas.microsoft.com/office/powerpoint/2010/main" val="38314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5/21/16</a:t>
            </a:r>
            <a:endParaRPr lang="en-US" altLang="en-US"/>
          </a:p>
        </p:txBody>
      </p:sp>
      <p:pic>
        <p:nvPicPr>
          <p:cNvPr id="30723" name="Picture 2" descr="G:\__PPTs\_PPTs_2016\_PPT_HD_2016_W9DXCC_Chicago_17_Sep_2016\images\2012_02_Clip_9 -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2588" y="-31750"/>
            <a:ext cx="9831388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82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5/21/16</a:t>
            </a:r>
          </a:p>
        </p:txBody>
      </p:sp>
      <p:pic>
        <p:nvPicPr>
          <p:cNvPr id="22531" name="Picture 4" descr="L:\_____HD_PICs_by_Subjects\Braveheart shuttleboat\Arliss_145_DSC_5102_leve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277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13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1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35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G:\__PPTs\_PPTs_2016\_PPT_HD_2016_W9DXCC_Chicago_17_Sep_2016\images\1024\2016_b_75_RWS_050_IMG_430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19050"/>
            <a:ext cx="9296400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51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1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1905000" y="3505200"/>
            <a:ext cx="13128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Operations</a:t>
            </a:r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5867400" y="3581400"/>
            <a:ext cx="1261884" cy="34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 smtClean="0"/>
              <a:t>Dormatory</a:t>
            </a:r>
            <a:endParaRPr lang="en-US" altLang="en-US" dirty="0"/>
          </a:p>
        </p:txBody>
      </p:sp>
      <p:sp>
        <p:nvSpPr>
          <p:cNvPr id="33797" name="TextBox 2"/>
          <p:cNvSpPr txBox="1">
            <a:spLocks noChangeArrowheads="1"/>
          </p:cNvSpPr>
          <p:nvPr/>
        </p:nvSpPr>
        <p:spPr bwMode="auto">
          <a:xfrm>
            <a:off x="346075" y="887413"/>
            <a:ext cx="30829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/>
              <a:t>Mawson Peak</a:t>
            </a:r>
          </a:p>
          <a:p>
            <a:pPr algn="ctr"/>
            <a:r>
              <a:rPr lang="en-US" altLang="en-US" dirty="0"/>
              <a:t>2 </a:t>
            </a:r>
            <a:r>
              <a:rPr lang="en-US" altLang="en-US" dirty="0" smtClean="0"/>
              <a:t>miles up</a:t>
            </a:r>
            <a:endParaRPr lang="en-US" altLang="en-US" dirty="0"/>
          </a:p>
        </p:txBody>
      </p:sp>
      <p:cxnSp>
        <p:nvCxnSpPr>
          <p:cNvPr id="33798" name="Straight Arrow Connector 5"/>
          <p:cNvCxnSpPr>
            <a:cxnSpLocks noChangeShapeType="1"/>
          </p:cNvCxnSpPr>
          <p:nvPr/>
        </p:nvCxnSpPr>
        <p:spPr bwMode="auto">
          <a:xfrm flipH="1" flipV="1">
            <a:off x="622300" y="384175"/>
            <a:ext cx="381000" cy="5334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1186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G:\__PPTs\_PPTs_2016\_PPT_HD_2016_W9DXCC_Chicago_17_Sep_2016\images\2016_b_16_Bill_056_8J6A3411_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17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92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J:\__HD_2016_POST-EXPEDITION\__HD_2016_PPT\_PPT_HD_2016_EC_18_Nov_2016\addl_images\Bill_181_8J6A3304_crop_proc_crop_proc_au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0600" y="0"/>
            <a:ext cx="116206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72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9425" y="742950"/>
            <a:ext cx="5645150" cy="5638800"/>
          </a:xfrm>
          <a:prstGeom prst="rect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TextBox 7"/>
          <p:cNvSpPr txBox="1">
            <a:spLocks noChangeArrowheads="1"/>
          </p:cNvSpPr>
          <p:nvPr/>
        </p:nvSpPr>
        <p:spPr bwMode="auto">
          <a:xfrm>
            <a:off x="3086100" y="152400"/>
            <a:ext cx="297973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>
                <a:solidFill>
                  <a:schemeClr val="bg1"/>
                </a:solidFill>
              </a:rPr>
              <a:t>heardisland.org</a:t>
            </a:r>
          </a:p>
        </p:txBody>
      </p:sp>
    </p:spTree>
    <p:extLst>
      <p:ext uri="{BB962C8B-B14F-4D97-AF65-F5344CB8AC3E}">
        <p14:creationId xmlns:p14="http://schemas.microsoft.com/office/powerpoint/2010/main" val="26616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05156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88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8" y="76200"/>
            <a:ext cx="8939212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37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33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J:\__HD_2016_POST-EXPEDITION\__HD_2016_PPT\_PPT_HD_2016_EC_18_Nov_2016\addl_images\Antenna arrangemen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7675" y="0"/>
            <a:ext cx="9271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J:\__HD_2016_POST-EXPEDITION\__HD_2016_PPT\_PPT_HD_2016_EC_18_Nov_2016\addl_images\Dave_067_K3EL-3270019_crop_pro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016269" y="0"/>
            <a:ext cx="211602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5/21/16</a:t>
            </a:r>
            <a:endParaRPr lang="en-US" altLang="en-US"/>
          </a:p>
        </p:txBody>
      </p:sp>
      <p:pic>
        <p:nvPicPr>
          <p:cNvPr id="32771" name="Picture 3" descr="C:\Users\Schmieder\Desktop\_______HD_2016_all\HD_QSLs\_HD_2016_QSL_PIC_candidates_KK6EK\Sent_to_QSL_team\VKØEK Draft QSL images\VKØEK_QSL_rear_Pref_1_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1650" y="0"/>
            <a:ext cx="10788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37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J:\__HD_2016_POST-EXPEDITION\__HD_2016_PPT\_PPT_HD_2016_EC_18_Nov_2016\addl_images\HOB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95300"/>
            <a:ext cx="837788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92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J:\__HD_2016_POST-EXPEDITION\__HD_2016_PPT\_PPT_HD_2016_EC_18_Nov_2016\addl_images\CArlos_022_IMG_8550_crop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-761"/>
            <a:ext cx="4953000" cy="685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60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G:\__PPTs\_PPTs_2016\_PPT_HD_2016_W9DXCC_Chicago_17_Sep_2016\images\2015_91_Clip_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" y="1066800"/>
            <a:ext cx="8763000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2320925" y="152400"/>
            <a:ext cx="450215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>
                <a:solidFill>
                  <a:schemeClr val="bg1"/>
                </a:solidFill>
              </a:rPr>
              <a:t>PERMIT APPLICATION</a:t>
            </a:r>
          </a:p>
        </p:txBody>
      </p:sp>
    </p:spTree>
    <p:extLst>
      <p:ext uri="{BB962C8B-B14F-4D97-AF65-F5344CB8AC3E}">
        <p14:creationId xmlns:p14="http://schemas.microsoft.com/office/powerpoint/2010/main" val="5283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J:\__HD_2016_POST-EXPEDITION\__HD_2016_PPT\_PPT_HD_2016_EC_18_Nov_2016\addl_images\RWS_IMG_48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3726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4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159876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38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G:\__PPTs\_PPTs_2016\_PPT_HD_2016_W9DXCC_Chicago_17_Sep_2016\images\1024\2016_b_70_Gavin_05_050_Day_trip_2_DSC_2523_1_crop_crop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868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29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69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J:\__HD_2016_POST-EXPEDITION\__HD_2016_PPT\_PPT_HD_2016_EC_18_Nov_2016\addl_images\2016_b_80_Gavin_Laurens_075_DSC_4648_sharp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54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J:\__HD_2016_POST-EXPEDITION\__HD_2016_PPT\_PPT_HD_2016_EC_18_Nov_2016\addl_images\Arliss_077_DSC_4132._proc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103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J:\__HD_2016_POST-EXPEDITION\__HD_2016_PPT\_PPT_HD_2016_EC_18_Nov_2016\addl_images\Arliss_069_DSC_4038_crop_sharpe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5452" y="0"/>
            <a:ext cx="104176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Schmieder\Desktop\AAD_Report_PICs\_HD_PICs_by_Subjects\Penguins\Alan_053_DSC00946_102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55113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9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J:\__HD_2016_POST-EXPEDITION\__HD_2016_PPT\_PPT_HD_2016_EC_18_Nov_2016\addl_images\Arliss_063_DSC_396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73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96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G:\__PPTs\_PPTs_2016\_PPT_HD_2016_W9DXCC_Chicago_17_Sep_2016\images\2015_92_Clip_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904716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2065338" y="152400"/>
            <a:ext cx="50133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>
                <a:solidFill>
                  <a:schemeClr val="bg1"/>
                </a:solidFill>
              </a:rPr>
              <a:t>PROJECT DESCRIPTION</a:t>
            </a:r>
          </a:p>
        </p:txBody>
      </p:sp>
    </p:spTree>
    <p:extLst>
      <p:ext uri="{BB962C8B-B14F-4D97-AF65-F5344CB8AC3E}">
        <p14:creationId xmlns:p14="http://schemas.microsoft.com/office/powerpoint/2010/main" val="154808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J:\__HD_2016_POST-EXPEDITION\__HD_2016_PPT\_PPT_HD_2016_EC_18_Nov_2016\addl_images\Bill_024_8J6A2472_crop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19520439" cy="5181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96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J:\__HD_2016_POST-EXPEDITION\__HD_2016_PPT\_PPT_HD_2016_W9DXCC_Chicago_17_Sep_2016\images\2016_b_78_Gavin_05_083_Day_trip_2_DSC_2913_1._adj.pg_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9601" y="0"/>
            <a:ext cx="103425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7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G:\__PPTs\_PPTs_2016\_PPT_HD_2016_W9DXCC_Chicago_17_Sep_2016\images\1024\2016_b_57_Adam_017_DSC_395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74788"/>
            <a:ext cx="4865688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 descr="G:\__PPTs\_PPTs_2016\_PPT_HD_2016_W9DXCC_Chicago_17_Sep_2016\images\1024\2016_b_59_Gavin_05_002_Day_trip_3_DSC_3131_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65760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Box 2"/>
          <p:cNvSpPr txBox="1">
            <a:spLocks noChangeArrowheads="1"/>
          </p:cNvSpPr>
          <p:nvPr/>
        </p:nvSpPr>
        <p:spPr bwMode="auto">
          <a:xfrm>
            <a:off x="625475" y="687388"/>
            <a:ext cx="39195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>
                <a:solidFill>
                  <a:schemeClr val="bg1"/>
                </a:solidFill>
              </a:rPr>
              <a:t>The end of penguins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209800" y="4724400"/>
            <a:ext cx="5410200" cy="1033463"/>
            <a:chOff x="2209800" y="4724400"/>
            <a:chExt cx="5410200" cy="1032735"/>
          </a:xfrm>
        </p:grpSpPr>
        <p:sp>
          <p:nvSpPr>
            <p:cNvPr id="64518" name="TextBox 2"/>
            <p:cNvSpPr txBox="1">
              <a:spLocks noChangeArrowheads="1"/>
            </p:cNvSpPr>
            <p:nvPr/>
          </p:nvSpPr>
          <p:spPr bwMode="auto">
            <a:xfrm>
              <a:off x="2209800" y="5321310"/>
              <a:ext cx="2254143" cy="43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400">
                  <a:solidFill>
                    <a:srgbClr val="FF0000"/>
                  </a:solidFill>
                </a:rPr>
                <a:t>Notice the feet!</a:t>
              </a:r>
            </a:p>
          </p:txBody>
        </p:sp>
        <p:cxnSp>
          <p:nvCxnSpPr>
            <p:cNvPr id="64519" name="Straight Arrow Connector 2"/>
            <p:cNvCxnSpPr>
              <a:cxnSpLocks noChangeShapeType="1"/>
            </p:cNvCxnSpPr>
            <p:nvPr/>
          </p:nvCxnSpPr>
          <p:spPr bwMode="auto">
            <a:xfrm flipV="1">
              <a:off x="4544274" y="4800600"/>
              <a:ext cx="1246926" cy="68580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520" name="Straight Arrow Connector 6"/>
            <p:cNvCxnSpPr>
              <a:cxnSpLocks noChangeShapeType="1"/>
            </p:cNvCxnSpPr>
            <p:nvPr/>
          </p:nvCxnSpPr>
          <p:spPr bwMode="auto">
            <a:xfrm flipV="1">
              <a:off x="4544274" y="4724400"/>
              <a:ext cx="3075726" cy="814822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81460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J:\__HD_2016_POST-EXPEDITION\__HD_2016_PPT\_PPT_HD_2016_EC_18_Nov_2016\addl_images\Gavin_Stephenson_125_DSC_5654_crop_sharpe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-1332"/>
            <a:ext cx="8601075" cy="688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1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J:\__HD_2016_POST-EXPEDITION\__HD_2016_PPT\_PPT_HD_2016_EC_18_Nov_2016\addl_images\Bill_147_8J6A4305_proc_crop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24275" y="-9525"/>
            <a:ext cx="13003112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J:\__HD_2016_POST-EXPEDITION\__HD_2016_PPT\_PPT_HD_2016_EC_18_Nov_2016\addl_images\2016_b_79_Gavin_Laurens_004_DSC_41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9700" y="0"/>
            <a:ext cx="10354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J:\__HD_2016_POST-EXPEDITION\__HD_2016_PPT\_PPT_HD_2016_EC_18_Nov_2016\addl_images\Fred_073_DSC_08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382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Schmieder\Desktop\AAD_Report_PICs\_HD_PICs_by_Subjects\Seals\Fred_047_DSC_0435_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66800" y="0"/>
            <a:ext cx="10287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14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G:\__PPTs\_PPTs_2016\_PPT_HD_2016_W9DXCC_Chicago_17_Sep_2016\images\1024\2016_b_61_Gavin_04_019_Day_trip_1_DSC_2139_crop_foc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95350" y="0"/>
            <a:ext cx="1102995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22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G:\__PPTs\_PPTs_2016\_PPT_HD_2016_W9DXCC_Chicago_17_Sep_2016\images\1024\2016_b_60_Bill_048_8J6A29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2819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66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G:\__PPTs\_PPTs_2016\_PPT_HD_2016_W9DXCC_Chicago_17_Sep_2016\images\2015_97_Clip_1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13" y="1066800"/>
            <a:ext cx="85629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1709678" y="152400"/>
            <a:ext cx="5724645" cy="55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>
                <a:solidFill>
                  <a:schemeClr val="bg1"/>
                </a:solidFill>
              </a:rPr>
              <a:t>SCIENTIFIC </a:t>
            </a:r>
            <a:r>
              <a:rPr lang="en-US" altLang="en-US" sz="3200" dirty="0" smtClean="0">
                <a:solidFill>
                  <a:schemeClr val="bg1"/>
                </a:solidFill>
              </a:rPr>
              <a:t>PROPOSALS (7)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69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J:\__HD_2016_POST-EXPEDITION\__HD_2016_PPT\_PPT_HD_2016_EC_18_Nov_2016\addl_images\DSC_39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29215" y="0"/>
            <a:ext cx="10273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1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J:\__HD_2016_POST-EXPEDITION\__HD_2016_PPT\_PPT_HD_2016_EC_18_Nov_2016\addl_images\Gavin_06_037_DSC_3331_1_crop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4531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1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J:\__HD_2016_POST-EXPEDITION\__HD_2016_PPT\_PPT_HD_2016_EC_18_Nov_2016\addl_images\Arliss_DSC_358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0" y="-19049"/>
            <a:ext cx="10363200" cy="691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44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C:\Users\Schmieder\Desktop\AAD_Report_PICs\_HD_PICs_by_Subjects\Rocks\Bill_194_8J6A4885_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3838" y="0"/>
            <a:ext cx="10282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04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J:\__HD_2016_POST-EXPEDITION\__HD_2016_PPT\_PPT_HD_2016_EC_18_Nov_2016\addl_images\2016_b_63_Bill_199_8J6A49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6977" y="0"/>
            <a:ext cx="102819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96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J:\__HD_2016_POST-EXPEDITION\__HD_2016_PPT\_PPT_HD_2016_EC_18_Nov_2016\addl_images\Bill_088_8J6A408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-19050"/>
            <a:ext cx="10315575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44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G:\__PPTs\_PPTs_2016\_PPT_HD_2016_W9DXCC_Chicago_17_Sep_2016\images\1024\Fred_042_DSC_03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0512425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13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J:\__HD_2016_POST-EXPEDITION\__HD_2016_AAD\_HD_2016_AAD_Report_Full\images_HD_2016_AAD_Report_Full\5. FIELD RESEARCH\Atlas Cove\Aurora Australis\2016_b_67_DSC00431_adj_adj_mod1_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166" y="10332"/>
            <a:ext cx="9144000" cy="577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6891580" y="3683430"/>
            <a:ext cx="1725478" cy="169448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34200" y="5647117"/>
            <a:ext cx="1798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Eruption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J:\__HD_2016_POST-EXPEDITION\__HD_2016_AAD\_HD_2016_AAD_Report_Full\images_HD_2016_AAD_Report_Full\5. FIELD RESEARCH\Atlas Cove\Aurora Australis\2016_b_67_DSC00431_adj_adj_mod1_crop_add_1jp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749"/>
            <a:ext cx="9144000" cy="578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G:\__PPTs\_PPTs_2016\_PPT_HD_2016_W9DXCC_Chicago_17_Sep_2016\images\1024\2016_b_66_Bill_177_8J6A2062_proc_RW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87363" y="536575"/>
            <a:ext cx="9707563" cy="647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23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G:\__PPTs\_PPTs_2016\_PPT_HD_2016_W9DXCC_Chicago_17_Sep_2016\images\2015_95_Clip_1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113" y="906463"/>
            <a:ext cx="88677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1882775" y="152400"/>
            <a:ext cx="537845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>
                <a:solidFill>
                  <a:schemeClr val="bg1"/>
                </a:solidFill>
              </a:rPr>
              <a:t>RISK MANAGEMENT PLAN</a:t>
            </a:r>
          </a:p>
        </p:txBody>
      </p:sp>
    </p:spTree>
    <p:extLst>
      <p:ext uri="{BB962C8B-B14F-4D97-AF65-F5344CB8AC3E}">
        <p14:creationId xmlns:p14="http://schemas.microsoft.com/office/powerpoint/2010/main" val="42930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J:\__HD_2016_POST-EXPEDITION\__HD_2016_PPT\_PPT_HD_2016_EC_18_Nov_2016\addl_images\Clip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780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44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J:\__HD_2016_POST-EXPEDITION\__HD_2016_PPT\_PPT_HD_2016_EC_18_Nov_2016\addl_images\Red Islan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6812" y="0"/>
            <a:ext cx="10140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2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J:\__HD_2016_POST-EXPEDITION\__HD_2016_AAD\_HD_2016_AAD_Report_Full\images_HD_2016_AAD_Report_Full\5. FIELD RESEARCH\Laurens Peninsula\Red Island\Channel_2_stretched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-19049"/>
            <a:ext cx="6241609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38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J:\__HD_2016_POST-EXPEDITION\__HD_2016_PPT\_PPT_HD_2016_EC_18_Nov_2016\addl_images\Channel_detai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-19050"/>
            <a:ext cx="9871461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J:\__HD_2016_POST-EXPEDITION\__HD_2016_PPT\_PPT_HD_2016_EC_18_Nov_2016\addl_images\Red Island_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3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:\__HD_2016_POST-EXPEDITION\__HD_2016_PPT\_PPT_HD_2016_EC_18_Nov_2016\addl_images\Overlay_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651"/>
            <a:ext cx="9144000" cy="690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59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J:\__HD_2016_POST-EXPEDITION\__HD_2016_AAD\_HD_2016_AAD_Report_Full\images_HD_2016_AAD_Report_Full\5. FIELD RESEARCH\Laurens Peninsula\Islet\2016_b_81_Gavin_Laurens_162_DSC_5099_adj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1" y="-24540"/>
            <a:ext cx="10391349" cy="688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64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J:\__HD_2016_POST-EXPEDITION\__HD_2016_PPT\_PPT_HD_2016_EC_18_Nov_2016\addl_images\Gavin_Laurens_161_DSC_5030_adj_adj_adj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239252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44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J:\__HD_2016_POST-EXPEDITION\__HD_2016_PPT\_PPT_HD_2016_EC_18_Nov_2016\addl_images\2016_b_82_Gavin_Laurens_167_Copy of DSC_5087_adj_res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9600" y="-76200"/>
            <a:ext cx="10585596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44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G:\__PPTs\_PPTs_2016\_PPT_HD_2016_W9DXCC_Chicago_17_Sep_2016\images\1024\2016_b_84_Gavin_Laurens_173_DSC_5086_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73455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95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281</Words>
  <Application>Microsoft Office PowerPoint</Application>
  <PresentationFormat>On-screen Show (4:3)</PresentationFormat>
  <Paragraphs>178</Paragraphs>
  <Slides>146</Slides>
  <Notes>77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146</vt:i4>
      </vt:variant>
    </vt:vector>
  </HeadingPairs>
  <TitlesOfParts>
    <vt:vector size="1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Schmieder</dc:creator>
  <cp:lastModifiedBy>Schmieder</cp:lastModifiedBy>
  <cp:revision>32</cp:revision>
  <dcterms:created xsi:type="dcterms:W3CDTF">2016-11-18T17:40:10Z</dcterms:created>
  <dcterms:modified xsi:type="dcterms:W3CDTF">2017-08-05T15:40:12Z</dcterms:modified>
</cp:coreProperties>
</file>